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14">
  <p:sldMasterIdLst>
    <p:sldMasterId id="2147483648" r:id="rId1"/>
    <p:sldMasterId id="2147483665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C684DC81-D2C3-44A6-8941-05B53D2E0557}">
          <p14:sldIdLst>
            <p14:sldId id="256"/>
            <p14:sldId id="257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pos="3844">
          <p15:clr>
            <a:srgbClr val="A4A3A4"/>
          </p15:clr>
        </p15:guide>
        <p15:guide id="2" orient="horz" pos="957">
          <p15:clr>
            <a:srgbClr val="A4A3A4"/>
          </p15:clr>
        </p15:guide>
        <p15:guide id="3" orient="horz" pos="1601">
          <p15:clr>
            <a:srgbClr val="A4A3A4"/>
          </p15:clr>
        </p15:guide>
        <p15:guide id="4" orient="horz" pos="3141">
          <p15:clr>
            <a:srgbClr val="A4A3A4"/>
          </p15:clr>
        </p15:guide>
        <p15:guide id="5" pos="2127">
          <p15:clr>
            <a:srgbClr val="A4A3A4"/>
          </p15:clr>
        </p15:guide>
        <p15:guide id="6" pos="4056">
          <p15:clr>
            <a:srgbClr val="A4A3A4"/>
          </p15:clr>
        </p15:guide>
        <p15:guide id="7" pos="6032">
          <p15:clr>
            <a:srgbClr val="A4A3A4"/>
          </p15:clr>
        </p15:guide>
        <p15:guide id="8" pos="5305">
          <p15:clr>
            <a:srgbClr val="A4A3A4"/>
          </p15:clr>
        </p15:guide>
        <p15:guide id="9" pos="22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44546A"/>
    <a:srgbClr val="C8161E"/>
    <a:srgbClr val="1F4D78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2" autoAdjust="0"/>
    <p:restoredTop sz="94268" autoAdjust="0"/>
  </p:normalViewPr>
  <p:slideViewPr>
    <p:cSldViewPr snapToGrid="0" showGuides="1">
      <p:cViewPr varScale="1">
        <p:scale>
          <a:sx n="70" d="100"/>
          <a:sy n="70" d="100"/>
        </p:scale>
        <p:origin x="660" y="66"/>
      </p:cViewPr>
      <p:guideLst>
        <p:guide pos="3844"/>
        <p:guide orient="horz" pos="957"/>
        <p:guide orient="horz" pos="1601"/>
        <p:guide orient="horz" pos="3141"/>
        <p:guide pos="2127"/>
        <p:guide pos="4056"/>
        <p:guide pos="6032"/>
        <p:guide pos="5305"/>
        <p:guide pos="2275"/>
      </p:guideLst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notesViewPr>
    <p:cSldViewPr snapToGrid="0">
      <p:cViewPr varScale="1">
        <p:scale>
          <a:sx n="85" d="100"/>
          <a:sy n="85" d="100"/>
        </p:scale>
        <p:origin x="38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2A60F-63B3-4D54-AA63-B159FADA9F31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4E6C1-322F-4AF4-A541-6A7DCE3853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13A3C-D0C5-45C0-BD52-194E76396705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D5545-95D4-489F-B8ED-7EAFA774B5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7993"/>
          <a:stretch>
            <a:fillRect/>
          </a:stretch>
        </p:blipFill>
        <p:spPr>
          <a:xfrm>
            <a:off x="1" y="-5557"/>
            <a:ext cx="12192000" cy="6863557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3" y="2077796"/>
            <a:ext cx="12192000" cy="4780204"/>
          </a:xfrm>
          <a:prstGeom prst="rect">
            <a:avLst/>
          </a:prstGeom>
          <a:gradFill>
            <a:gsLst>
              <a:gs pos="0">
                <a:srgbClr val="010000">
                  <a:alpha val="0"/>
                </a:srgbClr>
              </a:gs>
              <a:gs pos="100000">
                <a:srgbClr val="010000">
                  <a:alpha val="8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 rot="10800000">
            <a:off x="-1" y="-5557"/>
            <a:ext cx="12191999" cy="3217764"/>
          </a:xfrm>
          <a:prstGeom prst="rect">
            <a:avLst/>
          </a:prstGeom>
          <a:gradFill>
            <a:gsLst>
              <a:gs pos="0">
                <a:srgbClr val="010000">
                  <a:alpha val="0"/>
                </a:srgbClr>
              </a:gs>
              <a:gs pos="100000">
                <a:srgbClr val="01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1" y="0"/>
            <a:ext cx="12192001" cy="6811864"/>
          </a:xfrm>
          <a:prstGeom prst="rect">
            <a:avLst/>
          </a:prstGeom>
          <a:solidFill>
            <a:srgbClr val="080304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760680" y="564634"/>
            <a:ext cx="267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1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本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模板正参与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602350" y="2482543"/>
            <a:ext cx="4987300" cy="400109"/>
          </a:xfrm>
          <a:prstGeom prst="rect">
            <a:avLst/>
          </a:prstGeom>
          <a:gradFill flip="none" rotWithShape="1">
            <a:gsLst>
              <a:gs pos="100000">
                <a:srgbClr val="CB9B53">
                  <a:alpha val="0"/>
                </a:srgbClr>
              </a:gs>
              <a:gs pos="0">
                <a:srgbClr val="CB9B53"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E5177"/>
              </a:solidFill>
              <a:effectLst/>
              <a:uLnTx/>
              <a:uFillTx/>
              <a:latin typeface="Segoe UI" panose="020B0502040204020203"/>
              <a:ea typeface="微软雅黑" panose="020B0503020204020204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049486" y="2517885"/>
            <a:ext cx="409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第一届高校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模板设计大赛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6133678" y="4824918"/>
            <a:ext cx="2545865" cy="10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微信扫码</a:t>
            </a:r>
            <a:endParaRPr kumimoji="0" lang="en-US" altLang="zh-CN" sz="1800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来聆听模板作者</a:t>
            </a:r>
            <a:endParaRPr kumimoji="0" lang="en-US" altLang="zh-CN" sz="1800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设计灵感、制作思路</a:t>
            </a:r>
            <a:endParaRPr kumimoji="0" lang="en-US" sz="1800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15419" y="3771974"/>
            <a:ext cx="13817069" cy="39964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83657" y="716939"/>
            <a:ext cx="8824686" cy="1844708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3742050" y="2971888"/>
            <a:ext cx="1983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活动主办：秋叶</a:t>
            </a: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6079638" y="2971888"/>
            <a:ext cx="2492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技术支持：微软听听文档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600610" y="3494767"/>
            <a:ext cx="2318400" cy="2318400"/>
          </a:xfrm>
          <a:prstGeom prst="rect">
            <a:avLst/>
          </a:prstGeom>
          <a:solidFill>
            <a:schemeClr val="bg1"/>
          </a:solidFill>
          <a:ln w="57150">
            <a:solidFill>
              <a:srgbClr val="CB9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使用说明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本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PPT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模板为作者原创，著作权归作者所有。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您仅可以个人非商业用途使用本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PPT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模板，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rPr>
              <a:t>未经权利人书面明确授权，不可将信息内容的全部或部分用于出售，或以出租、出借、转让、分销、发布等其他任何方式供他人使用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，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rPr>
              <a:t>否则将承担法律责任。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尊重知识产权并注重保护用户享有的各项权利。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拥有对本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PPT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模板进行展示、报道、宣传及用于市场活动的权利，若在比赛或商业应用过程中发生版权纠纷，其法律责任由作者本人承担。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0800000">
            <a:off x="5885901" y="-45000"/>
            <a:ext cx="900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Canvas@SJTU</a:t>
            </a:r>
            <a:r>
              <a:rPr lang="zh-CN" altLang="en-US" dirty="0" smtClean="0"/>
              <a:t>五步快速建课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89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63103"/>
            <a:ext cx="62815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Step2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：在弹出的对话框中选择要添加的类别，点击“添加项目”。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图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8)</a:t>
            </a: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图片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50" y="1150353"/>
            <a:ext cx="9761855" cy="512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48167" y="6494588"/>
            <a:ext cx="50360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 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可添加的课程内容类型（文件、作业、页面、测验、讨论等）</a:t>
            </a:r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075350" y="361143"/>
            <a:ext cx="7081677" cy="598488"/>
          </a:xfrm>
        </p:spPr>
        <p:txBody>
          <a:bodyPr/>
          <a:lstStyle/>
          <a:p>
            <a:r>
              <a:rPr lang="zh-CN" altLang="en-US" dirty="0"/>
              <a:t>三、添加课程内容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27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830413"/>
            <a:ext cx="90130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Step3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：添加完成后，教师可以点击相应的课程内容项目，通过“编辑”进行内容填充和参数设置。（图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9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）</a:t>
            </a: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图片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4" y="1184571"/>
            <a:ext cx="9354112" cy="499786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11689" y="6488056"/>
            <a:ext cx="4258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 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课程内容编辑入口</a:t>
            </a:r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075350" y="361143"/>
            <a:ext cx="7081677" cy="598488"/>
          </a:xfrm>
        </p:spPr>
        <p:txBody>
          <a:bodyPr/>
          <a:lstStyle/>
          <a:p>
            <a:r>
              <a:rPr lang="zh-CN" altLang="en-US" dirty="0"/>
              <a:t>三、添加课程内容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09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29561" y="358266"/>
            <a:ext cx="7081677" cy="598488"/>
          </a:xfrm>
        </p:spPr>
        <p:txBody>
          <a:bodyPr/>
          <a:lstStyle/>
          <a:p>
            <a:r>
              <a:rPr lang="zh-CN" altLang="en-US" dirty="0"/>
              <a:t>四、课程内容发布和预览</a:t>
            </a:r>
          </a:p>
          <a:p>
            <a:endParaRPr lang="zh-CN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7384" y="612995"/>
            <a:ext cx="7507825" cy="8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76176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Step1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：内容建设完成后，如需向学生开放，应发布相应的单元和课程内容项（图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）。</a:t>
            </a: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5" name="图片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62" y="1313311"/>
            <a:ext cx="9956534" cy="47805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01296" y="6450442"/>
            <a:ext cx="32072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  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发布单元和课程内容</a:t>
            </a:r>
          </a:p>
        </p:txBody>
      </p:sp>
    </p:spTree>
    <p:extLst>
      <p:ext uri="{BB962C8B-B14F-4D97-AF65-F5344CB8AC3E}">
        <p14:creationId xmlns:p14="http://schemas.microsoft.com/office/powerpoint/2010/main" val="36559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32924" y="796372"/>
            <a:ext cx="122174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Step2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：教师可以用学生视图模拟学生身份，访问课程、浏览课程内容、完成设定的学习任务，检查课程内容和设置是否需要调整。（图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11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、图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12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）</a:t>
            </a: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89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4" y="1459493"/>
            <a:ext cx="9993468" cy="46683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93854" y="6459597"/>
            <a:ext cx="44355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 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使用学生视图检查课程</a:t>
            </a:r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29561" y="358266"/>
            <a:ext cx="7081677" cy="598488"/>
          </a:xfrm>
        </p:spPr>
        <p:txBody>
          <a:bodyPr/>
          <a:lstStyle/>
          <a:p>
            <a:r>
              <a:rPr lang="zh-CN" altLang="en-US" dirty="0"/>
              <a:t>四、课程内容发布和预览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99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6036" y="8598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313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51" y="1088409"/>
            <a:ext cx="8529851" cy="51568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2891" y="6485213"/>
            <a:ext cx="49541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  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学生视图下的课程内容展示</a:t>
            </a:r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29561" y="358266"/>
            <a:ext cx="7081677" cy="598488"/>
          </a:xfrm>
        </p:spPr>
        <p:txBody>
          <a:bodyPr/>
          <a:lstStyle/>
          <a:p>
            <a:r>
              <a:rPr lang="zh-CN" altLang="en-US" dirty="0"/>
              <a:t>四、课程内容发布和预览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43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114639" y="326770"/>
            <a:ext cx="7081677" cy="598488"/>
          </a:xfrm>
        </p:spPr>
        <p:txBody>
          <a:bodyPr/>
          <a:lstStyle/>
          <a:p>
            <a:r>
              <a:rPr lang="zh-CN" altLang="en-US" dirty="0"/>
              <a:t>五、发布课</a:t>
            </a:r>
            <a:r>
              <a:rPr lang="zh-CN" altLang="en-US" dirty="0" smtClean="0"/>
              <a:t>程</a:t>
            </a:r>
            <a:r>
              <a:rPr lang="en-US" altLang="zh-CN" dirty="0"/>
              <a:t> </a:t>
            </a:r>
            <a:r>
              <a:rPr lang="zh-CN" altLang="en-US" dirty="0" smtClean="0"/>
              <a:t>建课初步完成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7409" y="531499"/>
            <a:ext cx="7895110" cy="8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76176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课程必须发布，课程发布后学生才能参与课程。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否则学生无法查看和参与课程学习。（图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13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）</a:t>
            </a: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37" name="图片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0" y="1129987"/>
            <a:ext cx="9075761" cy="5153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12086" y="6498718"/>
            <a:ext cx="36166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   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课程发布</a:t>
            </a:r>
          </a:p>
        </p:txBody>
      </p:sp>
    </p:spTree>
    <p:extLst>
      <p:ext uri="{BB962C8B-B14F-4D97-AF65-F5344CB8AC3E}">
        <p14:creationId xmlns:p14="http://schemas.microsoft.com/office/powerpoint/2010/main" val="31490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29561" y="316248"/>
            <a:ext cx="7081677" cy="598488"/>
          </a:xfrm>
        </p:spPr>
        <p:txBody>
          <a:bodyPr/>
          <a:lstStyle/>
          <a:p>
            <a:r>
              <a:rPr lang="en-US" altLang="zh-CN" dirty="0"/>
              <a:t>Canvas </a:t>
            </a:r>
            <a:r>
              <a:rPr lang="zh-CN" altLang="en-US" dirty="0"/>
              <a:t>快速建</a:t>
            </a:r>
            <a:r>
              <a:rPr lang="zh-CN" altLang="en-US" dirty="0" smtClean="0"/>
              <a:t>课五个步</a:t>
            </a:r>
            <a:r>
              <a:rPr lang="zh-CN" altLang="en-US" dirty="0"/>
              <a:t>骤</a:t>
            </a:r>
          </a:p>
          <a:p>
            <a:endParaRPr lang="zh-CN" altLang="en-US" dirty="0"/>
          </a:p>
        </p:txBody>
      </p:sp>
      <p:sp>
        <p:nvSpPr>
          <p:cNvPr id="7" name="等腰三角形 6"/>
          <p:cNvSpPr/>
          <p:nvPr/>
        </p:nvSpPr>
        <p:spPr>
          <a:xfrm>
            <a:off x="739103" y="2925600"/>
            <a:ext cx="2742761" cy="1179518"/>
          </a:xfrm>
          <a:prstGeom prst="triangle">
            <a:avLst>
              <a:gd name="adj" fmla="val 61956"/>
            </a:avLst>
          </a:prstGeom>
          <a:solidFill>
            <a:srgbClr val="E84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lvl="0">
              <a:lnSpc>
                <a:spcPct val="150000"/>
              </a:lnSpc>
            </a:pPr>
            <a:endParaRPr lang="en-US" altLang="zh-CN" sz="2401" b="1" dirty="0">
              <a:solidFill>
                <a:srgbClr val="C7C7C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3455709" y="4074078"/>
            <a:ext cx="2742761" cy="1179518"/>
          </a:xfrm>
          <a:prstGeom prst="triangle">
            <a:avLst>
              <a:gd name="adj" fmla="val 36822"/>
            </a:avLst>
          </a:prstGeom>
          <a:solidFill>
            <a:srgbClr val="FA9A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zh-CN" altLang="en-US" sz="2401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6192013" y="2894165"/>
            <a:ext cx="2742761" cy="1179518"/>
          </a:xfrm>
          <a:prstGeom prst="triangle">
            <a:avLst>
              <a:gd name="adj" fmla="val 61956"/>
            </a:avLst>
          </a:prstGeom>
          <a:solidFill>
            <a:srgbClr val="4BA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zh-CN" altLang="en-US" sz="2401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8928316" y="4073684"/>
            <a:ext cx="2742761" cy="1179518"/>
          </a:xfrm>
          <a:prstGeom prst="triangle">
            <a:avLst>
              <a:gd name="adj" fmla="val 368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zh-CN" altLang="en-US" sz="2401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903741" y="2236936"/>
            <a:ext cx="3080025" cy="434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3" b="1" dirty="0">
                <a:solidFill>
                  <a:srgbClr val="E84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根据课程框架，添加单元</a:t>
            </a:r>
            <a:endParaRPr lang="en-US" altLang="zh-CN" sz="2133" b="1" dirty="0">
              <a:solidFill>
                <a:srgbClr val="E848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2343898" y="5301208"/>
            <a:ext cx="5255545" cy="434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3" b="1" dirty="0">
                <a:solidFill>
                  <a:srgbClr val="FA9A0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在单元内添加课程内容，参数设置，并发布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6239067" y="2460222"/>
            <a:ext cx="4266499" cy="36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33" b="1" dirty="0">
                <a:solidFill>
                  <a:srgbClr val="4BA7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利用学生视图，进行课程运行测试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8069302" y="5326533"/>
            <a:ext cx="4460786" cy="434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b="1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zh-CN" altLang="en-US" sz="2133" dirty="0">
                <a:solidFill>
                  <a:srgbClr val="0F36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发布课程，开启</a:t>
            </a:r>
            <a:r>
              <a:rPr lang="en-US" altLang="zh-CN" sz="2133" dirty="0">
                <a:solidFill>
                  <a:srgbClr val="0F36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Canvas </a:t>
            </a:r>
            <a:r>
              <a:rPr lang="zh-CN" altLang="en-US" sz="2133" dirty="0">
                <a:solidFill>
                  <a:srgbClr val="0F36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之旅</a:t>
            </a:r>
            <a:endParaRPr lang="en-US" altLang="zh-CN" sz="2133" dirty="0">
              <a:solidFill>
                <a:srgbClr val="0F36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44596" y="3118432"/>
            <a:ext cx="562999" cy="461807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2133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99443" y="3063675"/>
            <a:ext cx="562999" cy="461807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2401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88319" y="4669603"/>
            <a:ext cx="562999" cy="461807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2401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319215" y="4663837"/>
            <a:ext cx="562999" cy="461807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endParaRPr lang="zh-CN" altLang="en-US" sz="2401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43420" y="3531156"/>
            <a:ext cx="1550449" cy="502780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667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确定框架</a:t>
            </a:r>
          </a:p>
        </p:txBody>
      </p:sp>
      <p:sp>
        <p:nvSpPr>
          <p:cNvPr id="20" name="矩形 19"/>
          <p:cNvSpPr/>
          <p:nvPr/>
        </p:nvSpPr>
        <p:spPr>
          <a:xfrm>
            <a:off x="6960571" y="3498898"/>
            <a:ext cx="1550449" cy="502780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667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预览课程</a:t>
            </a:r>
          </a:p>
        </p:txBody>
      </p:sp>
      <p:sp>
        <p:nvSpPr>
          <p:cNvPr id="21" name="矩形 20"/>
          <p:cNvSpPr/>
          <p:nvPr/>
        </p:nvSpPr>
        <p:spPr>
          <a:xfrm>
            <a:off x="4253426" y="4160729"/>
            <a:ext cx="1550449" cy="502780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667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10146089" y="4160729"/>
            <a:ext cx="867569" cy="502780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667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发布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443754" y="1226320"/>
            <a:ext cx="6069404" cy="1010617"/>
            <a:chOff x="1832816" y="920534"/>
            <a:chExt cx="4552052" cy="757963"/>
          </a:xfrm>
        </p:grpSpPr>
        <p:sp>
          <p:nvSpPr>
            <p:cNvPr id="24" name="圆角矩形 23"/>
            <p:cNvSpPr/>
            <p:nvPr/>
          </p:nvSpPr>
          <p:spPr>
            <a:xfrm>
              <a:off x="3140159" y="920534"/>
              <a:ext cx="3244709" cy="568232"/>
            </a:xfrm>
            <a:prstGeom prst="roundRect">
              <a:avLst/>
            </a:prstGeom>
            <a:solidFill>
              <a:srgbClr val="0F3653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667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 </a:t>
              </a:r>
              <a:r>
                <a:rPr lang="zh-CN" altLang="en-US" sz="2667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 </a:t>
              </a:r>
              <a:r>
                <a:rPr lang="en-US" altLang="zh-CN" sz="2667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Canvas</a:t>
              </a:r>
              <a:endParaRPr lang="zh-CN" altLang="en-US" sz="266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肘形连接符 24"/>
            <p:cNvCxnSpPr>
              <a:cxnSpLocks/>
              <a:stCxn id="24" idx="1"/>
              <a:endCxn id="11" idx="0"/>
            </p:cNvCxnSpPr>
            <p:nvPr/>
          </p:nvCxnSpPr>
          <p:spPr>
            <a:xfrm rot="10800000" flipV="1">
              <a:off x="1832816" y="1204651"/>
              <a:ext cx="1307344" cy="473846"/>
            </a:xfrm>
            <a:prstGeom prst="bentConnector2">
              <a:avLst/>
            </a:prstGeom>
            <a:ln w="19050" cap="flat" cmpd="sng" algn="ctr">
              <a:solidFill>
                <a:srgbClr val="0F365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22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102647" y="275669"/>
            <a:ext cx="7081677" cy="598488"/>
          </a:xfrm>
        </p:spPr>
        <p:txBody>
          <a:bodyPr/>
          <a:lstStyle/>
          <a:p>
            <a:r>
              <a:rPr lang="zh-CN" altLang="en-US" dirty="0"/>
              <a:t>一、登录平台</a:t>
            </a:r>
          </a:p>
          <a:p>
            <a:endParaRPr lang="zh-CN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22830" y="630532"/>
            <a:ext cx="9294126" cy="84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76176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交大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Canvas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在线教学平台网址为：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https://oc.sjtu.edu.cn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，点击</a:t>
            </a:r>
            <a:r>
              <a:rPr kumimoji="0" lang="en-US" altLang="zh-CN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jAccount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校内用户登录。（图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）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47" y="1476796"/>
            <a:ext cx="10030610" cy="468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2549" y="6487200"/>
            <a:ext cx="24702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  </a:t>
            </a: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平台登录入口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89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6091" y="1035208"/>
            <a:ext cx="123004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进入平台的控制面板，将列出教师本学期开设的课程。每个教学班对应一门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Canvas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课程。教师可进入具体课程，查看选课学生的信息（图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、图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）。</a:t>
            </a: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7" y="1585055"/>
            <a:ext cx="10866740" cy="45309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351" y="42323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教师课程列表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3485" y="6455552"/>
            <a:ext cx="17572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4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  </a:t>
            </a: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教师课程列表</a:t>
            </a:r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102647" y="275669"/>
            <a:ext cx="7081677" cy="598488"/>
          </a:xfrm>
        </p:spPr>
        <p:txBody>
          <a:bodyPr/>
          <a:lstStyle/>
          <a:p>
            <a:r>
              <a:rPr lang="zh-CN" altLang="en-US" dirty="0"/>
              <a:t>一、登录平台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1702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10185" y="14735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3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5" y="1101457"/>
            <a:ext cx="10002382" cy="50622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 rot="10800000" flipV="1">
            <a:off x="4106587" y="6476071"/>
            <a:ext cx="29828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04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 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具体课程内的选课学生列表</a:t>
            </a:r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075350" y="307778"/>
            <a:ext cx="7081677" cy="598488"/>
          </a:xfrm>
        </p:spPr>
        <p:txBody>
          <a:bodyPr/>
          <a:lstStyle/>
          <a:p>
            <a:r>
              <a:rPr lang="zh-CN" altLang="en-US" dirty="0"/>
              <a:t>一、登录平台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88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707025" y="6603480"/>
            <a:ext cx="4151344" cy="419100"/>
          </a:xfrm>
        </p:spPr>
        <p:txBody>
          <a:bodyPr/>
          <a:lstStyle/>
          <a:p>
            <a:pPr indent="304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   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具体课程界面</a:t>
            </a:r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10470655" cy="598488"/>
          </a:xfrm>
        </p:spPr>
        <p:txBody>
          <a:bodyPr/>
          <a:lstStyle/>
          <a:p>
            <a:r>
              <a:rPr lang="zh-CN" altLang="en-US" dirty="0"/>
              <a:t>二、用“单元”建立课程框架（以知识点或教学周为</a:t>
            </a:r>
            <a:r>
              <a:rPr lang="zh-CN" altLang="en-US" dirty="0" smtClean="0"/>
              <a:t>序）</a:t>
            </a:r>
            <a:endParaRPr lang="zh-CN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2830" y="705006"/>
            <a:ext cx="7342272" cy="8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76176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Step1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：点击需要建设的课程标签，进入课程，默认界面如下（图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）： </a:t>
            </a:r>
          </a:p>
          <a:p>
            <a:pPr marL="0" marR="0" lvl="0" indent="304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51" y="1329864"/>
            <a:ext cx="9414693" cy="494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54829" y="769036"/>
            <a:ext cx="127239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Step 2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：点击“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+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单元”新建课程单元，输入单元名称，点击“添加单元”即可创建课程单元，教师可以根据自己的课程框架自由添加单元（图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5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，图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6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）。</a:t>
            </a: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4" y="1244184"/>
            <a:ext cx="9820326" cy="521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 rot="10800000" flipV="1">
            <a:off x="4751382" y="6455693"/>
            <a:ext cx="25157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创建课程单元</a:t>
            </a:r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871841" y="80607"/>
            <a:ext cx="10470655" cy="598488"/>
          </a:xfrm>
        </p:spPr>
        <p:txBody>
          <a:bodyPr/>
          <a:lstStyle/>
          <a:p>
            <a:r>
              <a:rPr lang="zh-CN" altLang="en-US" dirty="0"/>
              <a:t>二、用“单元”建立课程框架（以知识点或教学周为</a:t>
            </a:r>
            <a:r>
              <a:rPr lang="zh-CN" altLang="en-US" dirty="0" smtClean="0"/>
              <a:t>序）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63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3" y="874647"/>
            <a:ext cx="9346788" cy="5297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46663" y="9962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03054" y="6489477"/>
            <a:ext cx="44082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用“单元”组织课程框架（以知识点为例）</a:t>
            </a:r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871841" y="80607"/>
            <a:ext cx="10470655" cy="598488"/>
          </a:xfrm>
        </p:spPr>
        <p:txBody>
          <a:bodyPr/>
          <a:lstStyle/>
          <a:p>
            <a:r>
              <a:rPr lang="zh-CN" altLang="en-US" dirty="0"/>
              <a:t>二、用“单元”建立课程框架（以知识点或教学周为</a:t>
            </a:r>
            <a:r>
              <a:rPr lang="zh-CN" altLang="en-US" dirty="0" smtClean="0"/>
              <a:t>序）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4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075350" y="361143"/>
            <a:ext cx="7081677" cy="598488"/>
          </a:xfrm>
        </p:spPr>
        <p:txBody>
          <a:bodyPr/>
          <a:lstStyle/>
          <a:p>
            <a:r>
              <a:rPr lang="zh-CN" altLang="en-US" dirty="0"/>
              <a:t>三、添加课程内容</a:t>
            </a:r>
          </a:p>
          <a:p>
            <a:endParaRPr lang="zh-CN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4059" y="623329"/>
            <a:ext cx="9289723" cy="109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76176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教师向单元内添加具体的课程内容，可以添加的内容类型包括“文件”（学习资料）、“作业”、“讨论”等。</a:t>
            </a:r>
          </a:p>
          <a:p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Step1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：在单元右侧，点击“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+”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按钮添加课程内容。（图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7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）</a:t>
            </a: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图片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54" y="1438973"/>
            <a:ext cx="8979108" cy="49919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26707" y="6460948"/>
            <a:ext cx="40414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在单元中添加具体课程内容</a:t>
            </a:r>
          </a:p>
        </p:txBody>
      </p:sp>
    </p:spTree>
    <p:extLst>
      <p:ext uri="{BB962C8B-B14F-4D97-AF65-F5344CB8AC3E}">
        <p14:creationId xmlns:p14="http://schemas.microsoft.com/office/powerpoint/2010/main" val="10132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arrow&quot;,&quot;Name&quot;:&quot;窄&quot;,&quot;HeaderHeight&quot;:10.0,&quot;FooterHeight&quot;:5.0,&quot;SideMargin&quot;:2.5,&quot;TopMargin&quot;:0.0,&quot;BottomMargin&quot;:0.0,&quot;IntervalMargin&quot;:1.0,&quot;SettingType&quot;:&quot;System&quot;}"/>
</p:tagLst>
</file>

<file path=ppt/theme/theme1.xml><?xml version="1.0" encoding="utf-8"?>
<a:theme xmlns:a="http://schemas.openxmlformats.org/drawingml/2006/main" name="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JTU-2019">
    <a:dk1>
      <a:srgbClr val="000000"/>
    </a:dk1>
    <a:lt1>
      <a:srgbClr val="FFFFFF"/>
    </a:lt1>
    <a:dk2>
      <a:srgbClr val="1B1C21"/>
    </a:dk2>
    <a:lt2>
      <a:srgbClr val="DBDBDB"/>
    </a:lt2>
    <a:accent1>
      <a:srgbClr val="C8161E"/>
    </a:accent1>
    <a:accent2>
      <a:srgbClr val="44546A"/>
    </a:accent2>
    <a:accent3>
      <a:srgbClr val="1F4D78"/>
    </a:accent3>
    <a:accent4>
      <a:srgbClr val="ED7D31"/>
    </a:accent4>
    <a:accent5>
      <a:srgbClr val="FFC000"/>
    </a:accent5>
    <a:accent6>
      <a:srgbClr val="A5A5A5"/>
    </a:accent6>
    <a:hlink>
      <a:srgbClr val="196E7D"/>
    </a:hlink>
    <a:folHlink>
      <a:srgbClr val="BEBEB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911</Words>
  <Application>Microsoft Office PowerPoint</Application>
  <PresentationFormat>宽屏</PresentationFormat>
  <Paragraphs>53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Century Gothic</vt:lpstr>
      <vt:lpstr>Clear Sans</vt:lpstr>
      <vt:lpstr>等线</vt:lpstr>
      <vt:lpstr>黑体</vt:lpstr>
      <vt:lpstr>宋体</vt:lpstr>
      <vt:lpstr>微软雅黑</vt:lpstr>
      <vt:lpstr>Arial</vt:lpstr>
      <vt:lpstr>Calibri</vt:lpstr>
      <vt:lpstr>Segoe UI</vt:lpstr>
      <vt:lpstr>Segoe UI Light</vt:lpstr>
      <vt:lpstr>Times New Roman</vt:lpstr>
      <vt:lpstr>Office 主题​​</vt:lpstr>
      <vt:lpstr>1_OfficePLUS</vt:lpstr>
      <vt:lpstr>Canvas@SJTU五步快速建课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一 李</dc:creator>
  <cp:lastModifiedBy>sjtuetc</cp:lastModifiedBy>
  <cp:revision>203</cp:revision>
  <dcterms:created xsi:type="dcterms:W3CDTF">2019-01-23T14:14:00Z</dcterms:created>
  <dcterms:modified xsi:type="dcterms:W3CDTF">2020-02-11T15:05:30Z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Nuaxnuy@DESKTOP-GLORKB7</vt:lpwstr>
  </property>
  <property fmtid="{D5CDD505-2E9C-101B-9397-08002B2CF9AE}" pid="5" name="MSIP_Label_f42aa342-8706-4288-bd11-ebb85995028c_SetDate">
    <vt:lpwstr>2019-04-13T04:31:50.2944312Z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7b149082-93e1-4519-a220-b561cf239821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KSOProductBuildVer">
    <vt:lpwstr>2052-11.1.0.9339</vt:lpwstr>
  </property>
</Properties>
</file>