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  <p:sldId id="267" r:id="rId9"/>
    <p:sldId id="287" r:id="rId10"/>
    <p:sldId id="268" r:id="rId11"/>
    <p:sldId id="266" r:id="rId12"/>
    <p:sldId id="278" r:id="rId13"/>
    <p:sldId id="279" r:id="rId14"/>
    <p:sldId id="280" r:id="rId15"/>
    <p:sldId id="270" r:id="rId16"/>
    <p:sldId id="283" r:id="rId17"/>
    <p:sldId id="284" r:id="rId18"/>
    <p:sldId id="273" r:id="rId19"/>
    <p:sldId id="271" r:id="rId20"/>
    <p:sldId id="274" r:id="rId21"/>
    <p:sldId id="285" r:id="rId22"/>
    <p:sldId id="286" r:id="rId23"/>
    <p:sldId id="275" r:id="rId24"/>
    <p:sldId id="276" r:id="rId25"/>
    <p:sldId id="277" r:id="rId26"/>
    <p:sldId id="272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810" autoAdjust="0"/>
  </p:normalViewPr>
  <p:slideViewPr>
    <p:cSldViewPr>
      <p:cViewPr>
        <p:scale>
          <a:sx n="106" d="100"/>
          <a:sy n="106" d="100"/>
        </p:scale>
        <p:origin x="180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63519-4600-4E1E-9AE2-17DAC5CD9067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7065A-FDA8-4531-83C5-44C2FB649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02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7065A-FDA8-4531-83C5-44C2FB649A1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44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81F73E9-D92C-4FCD-9094-2849A1739859}" type="slidenum">
              <a:rPr lang="en-US" altLang="zh-CN" sz="1200">
                <a:latin typeface="Calibri" pitchFamily="34" charset="0"/>
              </a:rPr>
              <a:pPr eaLnBrk="1" hangingPunct="1"/>
              <a:t>2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7065A-FDA8-4531-83C5-44C2FB649A1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10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7065A-FDA8-4531-83C5-44C2FB649A1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97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bioinf.wehi.edu.au/featureCount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1310903"/>
            <a:ext cx="7772400" cy="1470025"/>
          </a:xfrm>
        </p:spPr>
        <p:txBody>
          <a:bodyPr/>
          <a:lstStyle/>
          <a:p>
            <a:r>
              <a:rPr lang="en-US" altLang="zh-CN" dirty="0"/>
              <a:t>RNA-</a:t>
            </a:r>
            <a:r>
              <a:rPr lang="en-US" altLang="zh-CN" dirty="0" err="1"/>
              <a:t>seq</a:t>
            </a:r>
            <a:r>
              <a:rPr lang="en-US" altLang="zh-CN" dirty="0"/>
              <a:t> analysis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1752600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Li Lab</a:t>
            </a:r>
          </a:p>
          <a:p>
            <a:r>
              <a:rPr lang="en-US" altLang="zh-CN" dirty="0"/>
              <a:t>15 June,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33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2"/>
          <p:cNvSpPr>
            <a:spLocks noChangeArrowheads="1"/>
          </p:cNvSpPr>
          <p:nvPr/>
        </p:nvSpPr>
        <p:spPr bwMode="auto">
          <a:xfrm>
            <a:off x="1116557" y="3789337"/>
            <a:ext cx="4824412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>
                  <a:alpha val="50999"/>
                </a:srgbClr>
              </a:gs>
              <a:gs pos="64999">
                <a:srgbClr val="D0D0D0">
                  <a:alpha val="50999"/>
                </a:srgbClr>
              </a:gs>
              <a:gs pos="100000">
                <a:srgbClr val="BCBCBC">
                  <a:alpha val="50999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zh-CN" altLang="zh-CN" sz="1200">
              <a:latin typeface="Segoe UI" pitchFamily="34" charset="0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187994" y="2070075"/>
            <a:ext cx="1368425" cy="1287462"/>
            <a:chOff x="251520" y="1926414"/>
            <a:chExt cx="1368152" cy="1286562"/>
          </a:xfrm>
        </p:grpSpPr>
        <p:sp>
          <p:nvSpPr>
            <p:cNvPr id="5" name="Rounded Rectangle 2"/>
            <p:cNvSpPr>
              <a:spLocks noChangeArrowheads="1"/>
            </p:cNvSpPr>
            <p:nvPr/>
          </p:nvSpPr>
          <p:spPr bwMode="auto">
            <a:xfrm>
              <a:off x="251520" y="2492755"/>
              <a:ext cx="1368152" cy="7202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5FFE6"/>
                </a:gs>
                <a:gs pos="64999">
                  <a:srgbClr val="E4FDC2"/>
                </a:gs>
                <a:gs pos="100000">
                  <a:srgbClr val="DAFDA7"/>
                </a:gs>
              </a:gsLst>
              <a:lin ang="5400000" scaled="1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atin typeface="+mn-lt"/>
                  <a:ea typeface="+mn-ea"/>
                </a:rPr>
                <a:t>RNA-</a:t>
              </a:r>
              <a:r>
                <a:rPr lang="en-US" sz="1200" dirty="0" err="1">
                  <a:latin typeface="+mn-lt"/>
                  <a:ea typeface="+mn-ea"/>
                </a:rPr>
                <a:t>seq</a:t>
              </a:r>
              <a:r>
                <a:rPr lang="en-US" sz="1200" dirty="0">
                  <a:latin typeface="+mn-lt"/>
                  <a:ea typeface="+mn-ea"/>
                </a:rPr>
                <a:t> reads (2 x 100 </a:t>
              </a:r>
              <a:r>
                <a:rPr lang="en-US" sz="1200" dirty="0" err="1">
                  <a:latin typeface="+mn-lt"/>
                  <a:ea typeface="+mn-ea"/>
                </a:rPr>
                <a:t>bp</a:t>
              </a:r>
              <a:r>
                <a:rPr lang="en-US" sz="1200" dirty="0">
                  <a:latin typeface="+mn-lt"/>
                  <a:ea typeface="+mn-ea"/>
                </a:rPr>
                <a:t>)</a:t>
              </a:r>
            </a:p>
          </p:txBody>
        </p:sp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334504" y="1926414"/>
              <a:ext cx="12021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zh-CN" sz="1400" b="1"/>
                <a:t>Sequencing</a:t>
              </a: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2853282" y="1963712"/>
            <a:ext cx="1368425" cy="1393825"/>
            <a:chOff x="1916196" y="1818692"/>
            <a:chExt cx="1368152" cy="1394284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1916196" y="2493602"/>
              <a:ext cx="1368152" cy="719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0EAF9"/>
                </a:gs>
                <a:gs pos="64999">
                  <a:srgbClr val="D9CBEE"/>
                </a:gs>
                <a:gs pos="100000">
                  <a:srgbClr val="C9B5E8"/>
                </a:gs>
              </a:gsLst>
              <a:lin ang="5400000" scaled="1"/>
            </a:gradFill>
            <a:ln w="9525">
              <a:solidFill>
                <a:srgbClr val="7D60A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atin typeface="+mn-lt"/>
                  <a:ea typeface="+mn-ea"/>
                </a:rPr>
                <a:t>Hisat/Hisat2</a:t>
              </a:r>
            </a:p>
            <a:p>
              <a:pPr algn="ctr">
                <a:defRPr/>
              </a:pPr>
              <a:r>
                <a:rPr lang="en-US" sz="1200" dirty="0">
                  <a:latin typeface="+mn-lt"/>
                  <a:ea typeface="+mn-ea"/>
                </a:rPr>
                <a:t>alignment (genome)</a:t>
              </a:r>
            </a:p>
          </p:txBody>
        </p: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1978694" y="1818692"/>
              <a:ext cx="124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zh-CN" sz="1400" b="1"/>
                <a:t>Read alignment</a:t>
              </a:r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4356644" y="1963712"/>
            <a:ext cx="1657350" cy="1393825"/>
            <a:chOff x="3563889" y="1818692"/>
            <a:chExt cx="1656184" cy="1394284"/>
          </a:xfrm>
        </p:grpSpPr>
        <p:sp>
          <p:nvSpPr>
            <p:cNvPr id="11" name="Rounded Rectangle 8"/>
            <p:cNvSpPr>
              <a:spLocks noChangeArrowheads="1"/>
            </p:cNvSpPr>
            <p:nvPr/>
          </p:nvSpPr>
          <p:spPr bwMode="auto">
            <a:xfrm>
              <a:off x="3708250" y="2493602"/>
              <a:ext cx="1367462" cy="719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200" dirty="0" err="1"/>
                <a:t>featureCounts</a:t>
              </a:r>
              <a:endParaRPr lang="en-US" sz="1200" dirty="0">
                <a:latin typeface="+mn-lt"/>
                <a:ea typeface="+mn-ea"/>
              </a:endParaRP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3563889" y="1818692"/>
              <a:ext cx="1656184" cy="52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zh-CN" sz="1400" b="1" dirty="0"/>
                <a:t>Gene reads counting</a:t>
              </a:r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6084589" y="1963712"/>
            <a:ext cx="1655763" cy="1393825"/>
            <a:chOff x="6804248" y="1818692"/>
            <a:chExt cx="1656184" cy="1394284"/>
          </a:xfrm>
        </p:grpSpPr>
        <p:sp>
          <p:nvSpPr>
            <p:cNvPr id="17" name="Rounded Rectangle 10"/>
            <p:cNvSpPr>
              <a:spLocks noChangeArrowheads="1"/>
            </p:cNvSpPr>
            <p:nvPr/>
          </p:nvSpPr>
          <p:spPr bwMode="auto">
            <a:xfrm>
              <a:off x="6912225" y="2493602"/>
              <a:ext cx="1440229" cy="719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200" dirty="0"/>
                <a:t>DESeq2</a:t>
              </a:r>
              <a:endParaRPr lang="en-US" sz="1200" dirty="0">
                <a:latin typeface="+mn-lt"/>
                <a:ea typeface="+mn-ea"/>
              </a:endParaRPr>
            </a:p>
            <a:p>
              <a:pPr algn="ctr">
                <a:defRPr/>
              </a:pPr>
              <a:r>
                <a:rPr lang="en-US" sz="1200" dirty="0">
                  <a:latin typeface="+mn-lt"/>
                  <a:ea typeface="+mn-ea"/>
                </a:rPr>
                <a:t>(A:B comparison)</a:t>
              </a:r>
            </a:p>
          </p:txBody>
        </p: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6804248" y="1818692"/>
              <a:ext cx="1656184" cy="52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zh-CN" sz="1400" b="1" dirty="0"/>
                <a:t>Differential expression</a:t>
              </a:r>
            </a:p>
          </p:txBody>
        </p:sp>
      </p:grp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6084589" y="3933799"/>
            <a:ext cx="1655763" cy="1387096"/>
            <a:chOff x="6804248" y="3861048"/>
            <a:chExt cx="1656184" cy="1387449"/>
          </a:xfrm>
        </p:grpSpPr>
        <p:sp>
          <p:nvSpPr>
            <p:cNvPr id="20" name="Rounded Rectangle 11"/>
            <p:cNvSpPr>
              <a:spLocks noChangeArrowheads="1"/>
            </p:cNvSpPr>
            <p:nvPr/>
          </p:nvSpPr>
          <p:spPr bwMode="auto">
            <a:xfrm>
              <a:off x="6948748" y="3861048"/>
              <a:ext cx="1367185" cy="7193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200" dirty="0" err="1"/>
                <a:t>clusterProfiler</a:t>
              </a:r>
              <a:endParaRPr lang="en-US" sz="1200" dirty="0">
                <a:latin typeface="+mn-lt"/>
                <a:ea typeface="+mn-ea"/>
              </a:endParaRPr>
            </a:p>
          </p:txBody>
        </p:sp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>
              <a:off x="6804248" y="4725144"/>
              <a:ext cx="1656184" cy="5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zh-CN" sz="1400" b="1" dirty="0"/>
                <a:t>Function enrichment</a:t>
              </a:r>
            </a:p>
          </p:txBody>
        </p:sp>
      </p:grpSp>
      <p:cxnSp>
        <p:nvCxnSpPr>
          <p:cNvPr id="22" name="Straight Arrow Connector 23"/>
          <p:cNvCxnSpPr>
            <a:cxnSpLocks noChangeShapeType="1"/>
            <a:stCxn id="5" idx="3"/>
            <a:endCxn id="8" idx="1"/>
          </p:cNvCxnSpPr>
          <p:nvPr/>
        </p:nvCxnSpPr>
        <p:spPr bwMode="auto">
          <a:xfrm>
            <a:off x="2556419" y="2997175"/>
            <a:ext cx="29686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9"/>
          <p:cNvCxnSpPr>
            <a:cxnSpLocks noChangeShapeType="1"/>
            <a:stCxn id="8" idx="3"/>
            <a:endCxn id="11" idx="1"/>
          </p:cNvCxnSpPr>
          <p:nvPr/>
        </p:nvCxnSpPr>
        <p:spPr bwMode="auto">
          <a:xfrm>
            <a:off x="4221707" y="2997175"/>
            <a:ext cx="279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32"/>
          <p:cNvCxnSpPr>
            <a:cxnSpLocks noChangeShapeType="1"/>
            <a:stCxn id="11" idx="3"/>
          </p:cNvCxnSpPr>
          <p:nvPr/>
        </p:nvCxnSpPr>
        <p:spPr bwMode="auto">
          <a:xfrm>
            <a:off x="5869532" y="2997175"/>
            <a:ext cx="28733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38"/>
          <p:cNvCxnSpPr>
            <a:cxnSpLocks noChangeShapeType="1"/>
            <a:stCxn id="17" idx="2"/>
            <a:endCxn id="20" idx="0"/>
          </p:cNvCxnSpPr>
          <p:nvPr/>
        </p:nvCxnSpPr>
        <p:spPr bwMode="auto">
          <a:xfrm>
            <a:off x="6913264" y="3357537"/>
            <a:ext cx="0" cy="5762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ounded Rectangle 30"/>
          <p:cNvSpPr>
            <a:spLocks noChangeArrowheads="1"/>
          </p:cNvSpPr>
          <p:nvPr/>
        </p:nvSpPr>
        <p:spPr bwMode="auto">
          <a:xfrm>
            <a:off x="4501107" y="3933800"/>
            <a:ext cx="1368425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+mn-lt"/>
                <a:ea typeface="+mn-ea"/>
              </a:rPr>
              <a:t>Gene annotation </a:t>
            </a:r>
          </a:p>
          <a:p>
            <a:pPr algn="ctr">
              <a:defRPr/>
            </a:pPr>
            <a:r>
              <a:rPr lang="en-US" sz="1200" dirty="0">
                <a:latin typeface="+mn-lt"/>
                <a:ea typeface="+mn-ea"/>
              </a:rPr>
              <a:t>(.</a:t>
            </a:r>
            <a:r>
              <a:rPr lang="en-US" sz="1200" dirty="0" err="1">
                <a:latin typeface="+mn-lt"/>
                <a:ea typeface="+mn-ea"/>
              </a:rPr>
              <a:t>gtf</a:t>
            </a:r>
            <a:r>
              <a:rPr lang="en-US" sz="1200" dirty="0">
                <a:latin typeface="+mn-lt"/>
                <a:ea typeface="+mn-ea"/>
              </a:rPr>
              <a:t> file)</a:t>
            </a:r>
          </a:p>
        </p:txBody>
      </p:sp>
      <p:sp>
        <p:nvSpPr>
          <p:cNvPr id="28" name="Rounded Rectangle 33"/>
          <p:cNvSpPr>
            <a:spLocks noChangeArrowheads="1"/>
          </p:cNvSpPr>
          <p:nvPr/>
        </p:nvSpPr>
        <p:spPr bwMode="auto">
          <a:xfrm>
            <a:off x="2845344" y="3933800"/>
            <a:ext cx="1368425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+mn-lt"/>
                <a:ea typeface="+mn-ea"/>
              </a:rPr>
              <a:t>Reference genome</a:t>
            </a:r>
          </a:p>
          <a:p>
            <a:pPr algn="ctr">
              <a:defRPr/>
            </a:pPr>
            <a:r>
              <a:rPr lang="en-US" sz="1200" dirty="0">
                <a:latin typeface="+mn-lt"/>
                <a:ea typeface="+mn-ea"/>
              </a:rPr>
              <a:t>(.</a:t>
            </a:r>
            <a:r>
              <a:rPr lang="en-US" sz="1200" dirty="0" err="1">
                <a:latin typeface="+mn-lt"/>
                <a:ea typeface="+mn-ea"/>
              </a:rPr>
              <a:t>fa</a:t>
            </a:r>
            <a:r>
              <a:rPr lang="en-US" sz="1200" dirty="0">
                <a:latin typeface="+mn-lt"/>
                <a:ea typeface="+mn-ea"/>
              </a:rPr>
              <a:t> file)</a:t>
            </a:r>
          </a:p>
        </p:txBody>
      </p:sp>
      <p:sp>
        <p:nvSpPr>
          <p:cNvPr id="29" name="Rounded Rectangle 34"/>
          <p:cNvSpPr>
            <a:spLocks noChangeArrowheads="1"/>
          </p:cNvSpPr>
          <p:nvPr/>
        </p:nvSpPr>
        <p:spPr bwMode="auto">
          <a:xfrm>
            <a:off x="1187994" y="3933800"/>
            <a:ext cx="1368425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+mn-lt"/>
                <a:ea typeface="+mn-ea"/>
              </a:rPr>
              <a:t>Raw sequence data</a:t>
            </a:r>
          </a:p>
          <a:p>
            <a:pPr algn="ctr">
              <a:defRPr/>
            </a:pPr>
            <a:r>
              <a:rPr lang="en-US" sz="1200" dirty="0">
                <a:latin typeface="+mn-lt"/>
                <a:ea typeface="+mn-ea"/>
              </a:rPr>
              <a:t>(.</a:t>
            </a:r>
            <a:r>
              <a:rPr lang="en-US" sz="1200" dirty="0" err="1">
                <a:latin typeface="+mn-lt"/>
                <a:ea typeface="+mn-ea"/>
              </a:rPr>
              <a:t>fastq</a:t>
            </a:r>
            <a:r>
              <a:rPr lang="en-US" sz="1200" dirty="0">
                <a:latin typeface="+mn-lt"/>
                <a:ea typeface="+mn-ea"/>
              </a:rPr>
              <a:t> files)</a:t>
            </a:r>
          </a:p>
        </p:txBody>
      </p:sp>
      <p:cxnSp>
        <p:nvCxnSpPr>
          <p:cNvPr id="30" name="Straight Arrow Connector 36"/>
          <p:cNvCxnSpPr>
            <a:cxnSpLocks noChangeShapeType="1"/>
            <a:stCxn id="29" idx="0"/>
            <a:endCxn id="5" idx="2"/>
          </p:cNvCxnSpPr>
          <p:nvPr/>
        </p:nvCxnSpPr>
        <p:spPr bwMode="auto">
          <a:xfrm flipH="1" flipV="1">
            <a:off x="1872207" y="3357537"/>
            <a:ext cx="0" cy="5762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7"/>
          <p:cNvCxnSpPr>
            <a:cxnSpLocks noChangeShapeType="1"/>
            <a:stCxn id="28" idx="0"/>
            <a:endCxn id="8" idx="2"/>
          </p:cNvCxnSpPr>
          <p:nvPr/>
        </p:nvCxnSpPr>
        <p:spPr bwMode="auto">
          <a:xfrm flipV="1">
            <a:off x="3529557" y="3357537"/>
            <a:ext cx="7937" cy="5762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9"/>
          <p:cNvCxnSpPr>
            <a:cxnSpLocks noChangeShapeType="1"/>
            <a:stCxn id="27" idx="0"/>
            <a:endCxn id="11" idx="2"/>
          </p:cNvCxnSpPr>
          <p:nvPr/>
        </p:nvCxnSpPr>
        <p:spPr bwMode="auto">
          <a:xfrm flipV="1">
            <a:off x="5185319" y="3357537"/>
            <a:ext cx="0" cy="5762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3129507" y="4921225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1400" b="1"/>
              <a:t>Inputs</a:t>
            </a:r>
          </a:p>
        </p:txBody>
      </p:sp>
      <p:sp>
        <p:nvSpPr>
          <p:cNvPr id="34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Calibri" pitchFamily="34" charset="0"/>
                <a:ea typeface="ＭＳ Ｐゴシック" pitchFamily="34" charset="-128"/>
              </a:rPr>
              <a:t>Hisat2/</a:t>
            </a:r>
            <a:r>
              <a:rPr lang="en-US" altLang="zh-CN" dirty="0" err="1">
                <a:latin typeface="Calibri" pitchFamily="34" charset="0"/>
                <a:ea typeface="ＭＳ Ｐゴシック" pitchFamily="34" charset="-128"/>
              </a:rPr>
              <a:t>FeatureCounts</a:t>
            </a:r>
            <a:r>
              <a:rPr lang="en-US" altLang="zh-CN" dirty="0">
                <a:latin typeface="Calibri" pitchFamily="34" charset="0"/>
                <a:ea typeface="ＭＳ Ｐゴシック" pitchFamily="34" charset="-128"/>
              </a:rPr>
              <a:t>/</a:t>
            </a:r>
            <a:r>
              <a:rPr lang="en-US" altLang="zh-CN" dirty="0" err="1">
                <a:latin typeface="Calibri" pitchFamily="34" charset="0"/>
                <a:ea typeface="ＭＳ Ｐゴシック" pitchFamily="34" charset="-128"/>
              </a:rPr>
              <a:t>DEseq</a:t>
            </a:r>
            <a:r>
              <a:rPr lang="en-US" altLang="zh-CN" dirty="0">
                <a:latin typeface="Calibri" pitchFamily="34" charset="0"/>
                <a:ea typeface="ＭＳ Ｐゴシック" pitchFamily="34" charset="-128"/>
              </a:rPr>
              <a:t> </a:t>
            </a:r>
            <a:br>
              <a:rPr lang="en-US" altLang="zh-CN" dirty="0">
                <a:latin typeface="Calibri" pitchFamily="34" charset="0"/>
                <a:ea typeface="ＭＳ Ｐゴシック" pitchFamily="34" charset="-128"/>
              </a:rPr>
            </a:br>
            <a:r>
              <a:rPr lang="en-US" altLang="zh-CN" dirty="0">
                <a:latin typeface="Calibri" pitchFamily="34" charset="0"/>
                <a:ea typeface="ＭＳ Ｐゴシック" pitchFamily="34" charset="-128"/>
              </a:rPr>
              <a:t>RNA-seq Pipeline</a:t>
            </a:r>
          </a:p>
        </p:txBody>
      </p:sp>
    </p:spTree>
    <p:extLst>
      <p:ext uri="{BB962C8B-B14F-4D97-AF65-F5344CB8AC3E}">
        <p14:creationId xmlns:p14="http://schemas.microsoft.com/office/powerpoint/2010/main" val="260076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96" y="0"/>
            <a:ext cx="7020272" cy="774328"/>
          </a:xfrm>
        </p:spPr>
        <p:txBody>
          <a:bodyPr>
            <a:normAutofit/>
          </a:bodyPr>
          <a:lstStyle/>
          <a:p>
            <a:r>
              <a:rPr lang="en-US" sz="4000" b="1" dirty="0"/>
              <a:t>Mapping genome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23528" y="90872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16632"/>
            <a:ext cx="16916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Step 2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55081" y="836712"/>
            <a:ext cx="253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Hisat/Hisat2</a:t>
            </a:r>
            <a:endParaRPr lang="zh-CN" altLang="en-US" sz="3200" b="1" dirty="0"/>
          </a:p>
        </p:txBody>
      </p:sp>
      <p:sp>
        <p:nvSpPr>
          <p:cNvPr id="4" name="矩形 3"/>
          <p:cNvSpPr/>
          <p:nvPr/>
        </p:nvSpPr>
        <p:spPr>
          <a:xfrm>
            <a:off x="4018944" y="6237312"/>
            <a:ext cx="5089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https://ccb.jhu.edu/software/hisat2/index.shtml</a:t>
            </a:r>
            <a:endParaRPr lang="zh-CN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9752" y="1623528"/>
            <a:ext cx="8742728" cy="346165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" b="1" dirty="0">
                <a:solidFill>
                  <a:srgbClr val="FF0000"/>
                </a:solidFill>
              </a:rPr>
              <a:t>Command:</a:t>
            </a:r>
          </a:p>
          <a:p>
            <a:pPr>
              <a:buFont typeface="Wingdings 2"/>
              <a:buNone/>
            </a:pPr>
            <a:endParaRPr lang="en" b="1" dirty="0">
              <a:solidFill>
                <a:srgbClr val="FF0000"/>
              </a:solidFill>
            </a:endParaRPr>
          </a:p>
          <a:p>
            <a:pPr>
              <a:buFont typeface="Wingdings 2"/>
              <a:buNone/>
            </a:pPr>
            <a:r>
              <a:rPr lang="en" sz="2400" b="1" dirty="0"/>
              <a:t>$hisat2 –x &lt;hisat2-idx&gt;  {-1 &lt;m1&gt;  -2 &lt;m2&gt; } or –U &lt;r&gt;  -S &lt;hit&gt;</a:t>
            </a:r>
          </a:p>
          <a:p>
            <a:pPr>
              <a:buFont typeface="Wingdings 2"/>
              <a:buNone/>
            </a:pPr>
            <a:endParaRPr lang="en" sz="2400" dirty="0"/>
          </a:p>
          <a:p>
            <a:pPr>
              <a:buFont typeface="Wingdings 2"/>
              <a:buNone/>
            </a:pPr>
            <a:r>
              <a:rPr lang="en-US" sz="2000" dirty="0"/>
              <a:t>P</a:t>
            </a:r>
            <a:r>
              <a:rPr lang="en" sz="2000" dirty="0"/>
              <a:t>arameters:</a:t>
            </a:r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r>
              <a:rPr lang="en" altLang="zh-CN" sz="2000" b="1" dirty="0"/>
              <a:t>–x &lt;hisat2-idx&gt; : </a:t>
            </a:r>
            <a:r>
              <a:rPr lang="en-US" altLang="zh-CN" sz="2000" dirty="0"/>
              <a:t>The </a:t>
            </a:r>
            <a:r>
              <a:rPr lang="en-US" altLang="zh-CN" sz="2000" dirty="0" err="1"/>
              <a:t>basename</a:t>
            </a:r>
            <a:r>
              <a:rPr lang="en-US" altLang="zh-CN" sz="2000" dirty="0"/>
              <a:t> of the index for the reference genome</a:t>
            </a:r>
          </a:p>
          <a:p>
            <a:pPr>
              <a:buFont typeface="Wingdings 2"/>
              <a:buNone/>
            </a:pPr>
            <a:r>
              <a:rPr lang="en" altLang="zh-CN" sz="2000" b="1" dirty="0"/>
              <a:t>{-1 &lt;m1&gt;  -2 &lt;m2&gt; } : </a:t>
            </a:r>
            <a:r>
              <a:rPr lang="en" altLang="zh-CN" sz="2000" dirty="0"/>
              <a:t>for pair-end reads</a:t>
            </a:r>
          </a:p>
          <a:p>
            <a:pPr>
              <a:buFont typeface="Wingdings 2"/>
              <a:buNone/>
            </a:pPr>
            <a:r>
              <a:rPr lang="en" altLang="zh-CN" sz="2000" b="1" dirty="0"/>
              <a:t>-U &lt;r&gt;: </a:t>
            </a:r>
            <a:r>
              <a:rPr lang="en" altLang="zh-CN" sz="2000" dirty="0"/>
              <a:t>for single reads</a:t>
            </a:r>
          </a:p>
          <a:p>
            <a:pPr>
              <a:buFont typeface="Wingdings 2"/>
              <a:buNone/>
            </a:pPr>
            <a:r>
              <a:rPr lang="en" altLang="zh-CN" sz="2000" b="1" dirty="0"/>
              <a:t>-S: </a:t>
            </a:r>
            <a:r>
              <a:rPr lang="en" altLang="zh-CN" sz="2000" dirty="0"/>
              <a:t>sam format output</a:t>
            </a:r>
            <a:endParaRPr lang="en-US" altLang="zh-C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b="1" dirty="0"/>
          </a:p>
          <a:p>
            <a:pPr>
              <a:buFont typeface="Wingdings 2"/>
              <a:buNone/>
            </a:pPr>
            <a:endParaRPr lang="en" sz="2400" b="1" dirty="0">
              <a:solidFill>
                <a:srgbClr val="FF0000"/>
              </a:solidFill>
            </a:endParaRPr>
          </a:p>
          <a:p>
            <a:pPr>
              <a:buFont typeface="Wingdings 2"/>
              <a:buNone/>
            </a:pPr>
            <a:endParaRPr lang="en" b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CECF06-03CF-E546-98C7-4AD2FCE771D3}"/>
              </a:ext>
            </a:extLst>
          </p:cNvPr>
          <p:cNvSpPr txBox="1"/>
          <p:nvPr/>
        </p:nvSpPr>
        <p:spPr>
          <a:xfrm>
            <a:off x="149752" y="5183525"/>
            <a:ext cx="895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dirty="0"/>
              <a:t>hisat2 -x /</a:t>
            </a:r>
            <a:r>
              <a:rPr kumimoji="1" lang="en" altLang="zh-CN" dirty="0" err="1"/>
              <a:t>lustre</a:t>
            </a:r>
            <a:r>
              <a:rPr kumimoji="1" lang="en" altLang="zh-CN" dirty="0"/>
              <a:t>/home/acct-</a:t>
            </a:r>
            <a:r>
              <a:rPr kumimoji="1" lang="en" altLang="zh-CN" dirty="0" err="1"/>
              <a:t>lctest</a:t>
            </a:r>
            <a:r>
              <a:rPr kumimoji="1" lang="en" altLang="zh-CN" dirty="0"/>
              <a:t>/stu411/RNA-seq/index/mm10/genome -1 time0_rep1_R1.fastq -2 time0_rep1_R2.fastq -S time0_rep1_align.sam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947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96" y="0"/>
            <a:ext cx="7020272" cy="774328"/>
          </a:xfrm>
        </p:spPr>
        <p:txBody>
          <a:bodyPr>
            <a:normAutofit/>
          </a:bodyPr>
          <a:lstStyle/>
          <a:p>
            <a:r>
              <a:rPr lang="en-US" sz="4000" b="1" dirty="0"/>
              <a:t>Mapping genome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23528" y="90872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16632"/>
            <a:ext cx="16916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Step 2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55081" y="836712"/>
            <a:ext cx="253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Hisat/Hisat2</a:t>
            </a:r>
            <a:endParaRPr lang="zh-CN" altLang="en-US" sz="3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1760" y="1479512"/>
            <a:ext cx="8742728" cy="346165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" b="1" dirty="0">
                <a:solidFill>
                  <a:srgbClr val="FF0000"/>
                </a:solidFill>
              </a:rPr>
              <a:t>Result:</a:t>
            </a:r>
          </a:p>
          <a:p>
            <a:pPr>
              <a:buFont typeface="Wingdings 2"/>
              <a:buNone/>
            </a:pPr>
            <a:endParaRPr lang="en" b="1" dirty="0">
              <a:solidFill>
                <a:srgbClr val="FF0000"/>
              </a:solidFill>
            </a:endParaRPr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b="1" dirty="0"/>
          </a:p>
          <a:p>
            <a:pPr>
              <a:buFont typeface="Wingdings 2"/>
              <a:buNone/>
            </a:pPr>
            <a:endParaRPr lang="en" sz="2400" b="1" dirty="0">
              <a:solidFill>
                <a:srgbClr val="FF0000"/>
              </a:solidFill>
            </a:endParaRPr>
          </a:p>
          <a:p>
            <a:pPr>
              <a:buFont typeface="Wingdings 2"/>
              <a:buNone/>
            </a:pPr>
            <a:endParaRPr lang="en" b="1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C79FA7B-8BDF-BC4B-B0D9-847BE46D9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61883"/>
            <a:ext cx="7848872" cy="4383314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7D3ACB06-6BB4-0948-A47D-6EBCCDCE642B}"/>
              </a:ext>
            </a:extLst>
          </p:cNvPr>
          <p:cNvSpPr/>
          <p:nvPr/>
        </p:nvSpPr>
        <p:spPr>
          <a:xfrm>
            <a:off x="251520" y="5949280"/>
            <a:ext cx="792088" cy="29857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3812E50-9ED4-E444-9727-7C2CDDE0B959}"/>
              </a:ext>
            </a:extLst>
          </p:cNvPr>
          <p:cNvSpPr txBox="1"/>
          <p:nvPr/>
        </p:nvSpPr>
        <p:spPr>
          <a:xfrm>
            <a:off x="539552" y="6298779"/>
            <a:ext cx="787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If the alignment rate is too low, we need take care about the quality of the data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113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96" y="0"/>
            <a:ext cx="7020272" cy="774328"/>
          </a:xfrm>
        </p:spPr>
        <p:txBody>
          <a:bodyPr>
            <a:normAutofit/>
          </a:bodyPr>
          <a:lstStyle/>
          <a:p>
            <a:r>
              <a:rPr lang="en-US" sz="4000" b="1" dirty="0"/>
              <a:t>The format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of</a:t>
            </a:r>
            <a:r>
              <a:rPr lang="zh-CN" altLang="en-US" sz="4000" b="1" dirty="0"/>
              <a:t> </a:t>
            </a:r>
            <a:r>
              <a:rPr lang="en-US" altLang="zh-CN" sz="4000" b="1" dirty="0" err="1"/>
              <a:t>s</a:t>
            </a:r>
            <a:r>
              <a:rPr lang="en-US" sz="4000" b="1" dirty="0" err="1"/>
              <a:t>am</a:t>
            </a:r>
            <a:endParaRPr lang="en-US" sz="4000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23528" y="90872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16632"/>
            <a:ext cx="16916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Step 2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55081" y="836712"/>
            <a:ext cx="253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/>
              <a:t>Samtools</a:t>
            </a:r>
            <a:endParaRPr lang="zh-CN" altLang="en-US" sz="3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18678" y="1493495"/>
            <a:ext cx="8742728" cy="346165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" dirty="0">
                <a:solidFill>
                  <a:srgbClr val="C00000"/>
                </a:solidFill>
              </a:rPr>
              <a:t>Result:</a:t>
            </a:r>
          </a:p>
          <a:p>
            <a:pPr>
              <a:buFont typeface="Wingdings 2"/>
              <a:buNone/>
            </a:pPr>
            <a:endParaRPr lang="en" b="1" dirty="0">
              <a:solidFill>
                <a:srgbClr val="FF0000"/>
              </a:solidFill>
            </a:endParaRPr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b="1" dirty="0"/>
          </a:p>
          <a:p>
            <a:pPr>
              <a:buFont typeface="Wingdings 2"/>
              <a:buNone/>
            </a:pPr>
            <a:endParaRPr lang="en" sz="2400" b="1" dirty="0">
              <a:solidFill>
                <a:srgbClr val="FF0000"/>
              </a:solidFill>
            </a:endParaRPr>
          </a:p>
          <a:p>
            <a:pPr>
              <a:buFont typeface="Wingdings 2"/>
              <a:buNone/>
            </a:pPr>
            <a:endParaRPr lang="en" b="1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AF1E1E-6253-164E-93D1-25331E630969}"/>
              </a:ext>
            </a:extLst>
          </p:cNvPr>
          <p:cNvSpPr/>
          <p:nvPr/>
        </p:nvSpPr>
        <p:spPr>
          <a:xfrm>
            <a:off x="821407" y="1511777"/>
            <a:ext cx="2375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dirty="0"/>
              <a:t>time0_rep1_align.sam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92AAA1F-9B66-3642-B18A-100D3A14CD05}"/>
              </a:ext>
            </a:extLst>
          </p:cNvPr>
          <p:cNvSpPr txBox="1"/>
          <p:nvPr/>
        </p:nvSpPr>
        <p:spPr>
          <a:xfrm>
            <a:off x="0" y="1875468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C00000"/>
                </a:solidFill>
              </a:rPr>
              <a:t>header</a:t>
            </a:r>
            <a:endParaRPr kumimoji="1"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F5E9BFE-F1BB-954E-A0B6-3256DD0B9D96}"/>
              </a:ext>
            </a:extLst>
          </p:cNvPr>
          <p:cNvSpPr txBox="1"/>
          <p:nvPr/>
        </p:nvSpPr>
        <p:spPr>
          <a:xfrm>
            <a:off x="0" y="4132628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C00000"/>
                </a:solidFill>
              </a:rPr>
              <a:t>Align 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524CDAB-C669-0A42-9276-80591A168D2E}"/>
              </a:ext>
            </a:extLst>
          </p:cNvPr>
          <p:cNvSpPr/>
          <p:nvPr/>
        </p:nvSpPr>
        <p:spPr>
          <a:xfrm>
            <a:off x="651140" y="5513905"/>
            <a:ext cx="5730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600" dirty="0">
                <a:latin typeface="-apple-system"/>
              </a:rPr>
              <a:t>Sequence Alignment/Map (SAM)  format is a generic format for storing large nucleotide sequence alignments</a:t>
            </a:r>
            <a:r>
              <a:rPr lang="en" altLang="zh-CN" sz="1600" dirty="0">
                <a:solidFill>
                  <a:srgbClr val="404040"/>
                </a:solidFill>
                <a:latin typeface="-apple-system"/>
              </a:rPr>
              <a:t>. </a:t>
            </a:r>
            <a:endParaRPr lang="zh-CN" altLang="en-US" sz="16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BF5EEB4-3D3A-C04A-AE71-47F3E418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09" y="1925164"/>
            <a:ext cx="3384674" cy="17703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4DB4ECB-C63B-DA4C-AC66-998AF0475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59" y="3858772"/>
            <a:ext cx="5138452" cy="151444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941F77E-1833-8646-A23A-7EF173DE7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828" y="1647135"/>
            <a:ext cx="2891940" cy="37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37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96" y="0"/>
            <a:ext cx="7020272" cy="774328"/>
          </a:xfrm>
        </p:spPr>
        <p:txBody>
          <a:bodyPr>
            <a:normAutofit/>
          </a:bodyPr>
          <a:lstStyle/>
          <a:p>
            <a:r>
              <a:rPr lang="en-US" sz="4000" b="1" dirty="0"/>
              <a:t>Convert </a:t>
            </a:r>
            <a:r>
              <a:rPr lang="en-US" sz="4000" b="1" dirty="0" err="1"/>
              <a:t>sam</a:t>
            </a:r>
            <a:r>
              <a:rPr lang="en-US" sz="4000" b="1" dirty="0"/>
              <a:t> to bam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23528" y="90872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16632"/>
            <a:ext cx="16916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Step 2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55081" y="836712"/>
            <a:ext cx="253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/>
              <a:t>Samtools</a:t>
            </a:r>
            <a:endParaRPr lang="zh-CN" altLang="en-US" sz="3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1760" y="1479512"/>
            <a:ext cx="8742728" cy="346165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" b="1" dirty="0">
              <a:solidFill>
                <a:srgbClr val="FF0000"/>
              </a:solidFill>
            </a:endParaRPr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b="1" dirty="0"/>
          </a:p>
          <a:p>
            <a:pPr>
              <a:buFont typeface="Wingdings 2"/>
              <a:buNone/>
            </a:pPr>
            <a:endParaRPr lang="en" sz="2400" b="1" dirty="0">
              <a:solidFill>
                <a:srgbClr val="FF0000"/>
              </a:solidFill>
            </a:endParaRPr>
          </a:p>
          <a:p>
            <a:pPr>
              <a:buFont typeface="Wingdings 2"/>
              <a:buNone/>
            </a:pPr>
            <a:endParaRPr lang="en" b="1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3419C85-8FCE-1845-B2A9-8143CB2F8D02}"/>
              </a:ext>
            </a:extLst>
          </p:cNvPr>
          <p:cNvSpPr/>
          <p:nvPr/>
        </p:nvSpPr>
        <p:spPr>
          <a:xfrm>
            <a:off x="395536" y="1653542"/>
            <a:ext cx="76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 err="1"/>
              <a:t>samtools</a:t>
            </a:r>
            <a:r>
              <a:rPr lang="en" altLang="zh-CN" dirty="0"/>
              <a:t> view -</a:t>
            </a:r>
            <a:r>
              <a:rPr lang="en" altLang="zh-CN" dirty="0" err="1"/>
              <a:t>bS</a:t>
            </a:r>
            <a:r>
              <a:rPr lang="en" altLang="zh-CN" dirty="0"/>
              <a:t> time0_rep1_align.sam &gt; time0_rep1_unsorted.bam </a:t>
            </a:r>
          </a:p>
          <a:p>
            <a:r>
              <a:rPr lang="en" altLang="zh-CN" dirty="0" err="1"/>
              <a:t>samtools</a:t>
            </a:r>
            <a:r>
              <a:rPr lang="en" altLang="zh-CN" dirty="0"/>
              <a:t> sort time0_rep1_unsorted.bam -o time0_rep1_sorted.bam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89437B2-7AFD-B546-BBA4-EB64DA428875}"/>
              </a:ext>
            </a:extLst>
          </p:cNvPr>
          <p:cNvSpPr/>
          <p:nvPr/>
        </p:nvSpPr>
        <p:spPr>
          <a:xfrm>
            <a:off x="395536" y="5086925"/>
            <a:ext cx="76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BAM</a:t>
            </a:r>
            <a:r>
              <a:rPr lang="zh-CN" altLang="en-US" dirty="0"/>
              <a:t> is the compressed binary version of the Sequence Alignment/Map (SAM) format. It is mainly in order to save space, computer readable.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24BDF37-4A14-5348-A632-1FAC46404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78" y="2439834"/>
            <a:ext cx="8097897" cy="250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73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96" y="0"/>
            <a:ext cx="7020272" cy="774328"/>
          </a:xfrm>
        </p:spPr>
        <p:txBody>
          <a:bodyPr>
            <a:normAutofit/>
          </a:bodyPr>
          <a:lstStyle/>
          <a:p>
            <a:r>
              <a:rPr lang="en-US" sz="4000" b="1" dirty="0"/>
              <a:t>Gene reads counting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23528" y="90872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16632"/>
            <a:ext cx="16916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Step 3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93240" y="805224"/>
            <a:ext cx="350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3200" b="1" dirty="0" err="1"/>
              <a:t>featureCounts</a:t>
            </a:r>
            <a:endParaRPr lang="zh-CN" altLang="en-US" sz="3200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8C5B190-1C9A-8E48-AA69-7074B823B37B}"/>
              </a:ext>
            </a:extLst>
          </p:cNvPr>
          <p:cNvSpPr/>
          <p:nvPr/>
        </p:nvSpPr>
        <p:spPr>
          <a:xfrm>
            <a:off x="4934963" y="6074172"/>
            <a:ext cx="4209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http://bioinf.wehi.edu.au/featureCounts/</a:t>
            </a:r>
            <a:endParaRPr lang="zh-CN" alt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64892C-FBCD-CD4F-ADE6-02C6D9F46A27}"/>
              </a:ext>
            </a:extLst>
          </p:cNvPr>
          <p:cNvSpPr txBox="1">
            <a:spLocks/>
          </p:cNvSpPr>
          <p:nvPr/>
        </p:nvSpPr>
        <p:spPr>
          <a:xfrm>
            <a:off x="149752" y="1623528"/>
            <a:ext cx="8994248" cy="42537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" b="1" dirty="0">
                <a:solidFill>
                  <a:srgbClr val="FF0000"/>
                </a:solidFill>
              </a:rPr>
              <a:t>Command:</a:t>
            </a:r>
          </a:p>
          <a:p>
            <a:pPr>
              <a:buFont typeface="Wingdings 2"/>
              <a:buNone/>
            </a:pPr>
            <a:endParaRPr lang="en" b="1" dirty="0">
              <a:solidFill>
                <a:srgbClr val="FF0000"/>
              </a:solidFill>
            </a:endParaRPr>
          </a:p>
          <a:p>
            <a:pPr>
              <a:buFont typeface="Wingdings 2"/>
              <a:buNone/>
            </a:pPr>
            <a:r>
              <a:rPr lang="en" sz="2400" b="1" dirty="0"/>
              <a:t>$</a:t>
            </a:r>
            <a:r>
              <a:rPr lang="zh-CN" altLang="en-US" sz="2400" dirty="0"/>
              <a:t> featureCounts</a:t>
            </a:r>
            <a:r>
              <a:rPr lang="en" sz="2400" b="1" dirty="0"/>
              <a:t> -</a:t>
            </a:r>
            <a:r>
              <a:rPr lang="zh-CN" altLang="en-US" sz="2400" dirty="0"/>
              <a:t>p </a:t>
            </a:r>
            <a:r>
              <a:rPr lang="en-US" altLang="zh-CN" sz="2400" dirty="0"/>
              <a:t>–a</a:t>
            </a:r>
            <a:r>
              <a:rPr lang="zh-CN" altLang="en-US" sz="2400" dirty="0"/>
              <a:t> </a:t>
            </a:r>
            <a:r>
              <a:rPr lang="en-US" altLang="zh-CN" sz="2400" dirty="0"/>
              <a:t>&lt;</a:t>
            </a:r>
            <a:r>
              <a:rPr lang="en" sz="2400" dirty="0" err="1"/>
              <a:t>gtf</a:t>
            </a:r>
            <a:r>
              <a:rPr lang="en" sz="2400" dirty="0"/>
              <a:t>/</a:t>
            </a:r>
            <a:r>
              <a:rPr lang="en" sz="2400" dirty="0" err="1"/>
              <a:t>gff_files</a:t>
            </a:r>
            <a:r>
              <a:rPr lang="en" sz="2400" dirty="0"/>
              <a:t>&gt; </a:t>
            </a:r>
            <a:r>
              <a:rPr lang="en-US" altLang="zh-CN" sz="2400" dirty="0"/>
              <a:t>-o </a:t>
            </a:r>
            <a:r>
              <a:rPr lang="en" altLang="zh-CN" sz="2400" dirty="0"/>
              <a:t>&lt;</a:t>
            </a:r>
            <a:r>
              <a:rPr lang="en" altLang="zh-CN" sz="2400" dirty="0" err="1"/>
              <a:t>alignment_files</a:t>
            </a:r>
            <a:r>
              <a:rPr lang="en" altLang="zh-CN" sz="2400" dirty="0"/>
              <a:t>&gt;</a:t>
            </a:r>
            <a:endParaRPr lang="en" sz="2400" dirty="0"/>
          </a:p>
          <a:p>
            <a:pPr>
              <a:buFont typeface="Wingdings 2"/>
              <a:buNone/>
            </a:pPr>
            <a:endParaRPr lang="en" sz="2400" dirty="0"/>
          </a:p>
          <a:p>
            <a:pPr>
              <a:buFont typeface="Wingdings 2"/>
              <a:buNone/>
            </a:pPr>
            <a:r>
              <a:rPr lang="en-US" sz="2000" dirty="0"/>
              <a:t>P</a:t>
            </a:r>
            <a:r>
              <a:rPr lang="en" sz="2000" dirty="0"/>
              <a:t>arameters:</a:t>
            </a:r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r>
              <a:rPr lang="en" altLang="zh-CN" sz="2000" b="1" dirty="0"/>
              <a:t>–p: </a:t>
            </a:r>
            <a:r>
              <a:rPr lang="en-US" altLang="zh-CN" sz="2000" dirty="0"/>
              <a:t>If specified, fragments (or templates) will be counted instead of reads. This option is only applicable for paired-end reads; single-end reads are always counted as reads.</a:t>
            </a:r>
          </a:p>
          <a:p>
            <a:r>
              <a:rPr lang="en" altLang="zh-CN" sz="2000" b="1" dirty="0"/>
              <a:t>-a: </a:t>
            </a:r>
            <a:r>
              <a:rPr lang="en" altLang="zh-CN" sz="2000" dirty="0"/>
              <a:t>Name of an annotation file. GTF/GFF format by default. </a:t>
            </a:r>
          </a:p>
          <a:p>
            <a:r>
              <a:rPr lang="en" altLang="zh-CN" sz="2000" b="1" dirty="0"/>
              <a:t>-o: </a:t>
            </a:r>
            <a:r>
              <a:rPr lang="en" altLang="zh-CN" sz="2000" dirty="0"/>
              <a:t>Name of output file including read counts. A separate file including summary statistics of counting results is also included in the output ('&lt;string&gt;.summary'). Both files are in tab delimited format.</a:t>
            </a:r>
            <a:br>
              <a:rPr lang="en" altLang="zh-CN" sz="2000" dirty="0"/>
            </a:br>
            <a:endParaRPr lang="en" altLang="zh-C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b="1" dirty="0"/>
          </a:p>
          <a:p>
            <a:pPr>
              <a:buFont typeface="Wingdings 2"/>
              <a:buNone/>
            </a:pPr>
            <a:endParaRPr lang="en" sz="2400" b="1" dirty="0">
              <a:solidFill>
                <a:srgbClr val="FF0000"/>
              </a:solidFill>
            </a:endParaRPr>
          </a:p>
          <a:p>
            <a:pPr>
              <a:buFont typeface="Wingdings 2"/>
              <a:buNone/>
            </a:pPr>
            <a:endParaRPr lang="e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8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96" y="0"/>
            <a:ext cx="7020272" cy="774328"/>
          </a:xfrm>
        </p:spPr>
        <p:txBody>
          <a:bodyPr>
            <a:normAutofit/>
          </a:bodyPr>
          <a:lstStyle/>
          <a:p>
            <a:r>
              <a:rPr lang="en-US" sz="4000" b="1" dirty="0"/>
              <a:t>Gene reads counting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0" y="908720"/>
            <a:ext cx="8988028" cy="45259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16632"/>
            <a:ext cx="16916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Step 3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93240" y="805224"/>
            <a:ext cx="350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3200" b="1" dirty="0" err="1"/>
              <a:t>featureCounts</a:t>
            </a:r>
            <a:endParaRPr lang="zh-CN" altLang="en-US" sz="3200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52F0B3C-1CE7-344F-B7D4-4D5AB0E602E8}"/>
              </a:ext>
            </a:extLst>
          </p:cNvPr>
          <p:cNvSpPr/>
          <p:nvPr/>
        </p:nvSpPr>
        <p:spPr>
          <a:xfrm>
            <a:off x="230224" y="2649686"/>
            <a:ext cx="8518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featureCounts -p -a ./annotation/gencode.vM25.annotation.gtf -o sample_featurecount_txt </a:t>
            </a:r>
            <a:r>
              <a:rPr lang="zh-CN" altLang="en-US" dirty="0">
                <a:solidFill>
                  <a:srgbClr val="C00000"/>
                </a:solidFill>
              </a:rPr>
              <a:t>./time0_rep1_sorted.bam ./time0_rep2_sorted.bam ./time1_rep1_sorted.bam ./time1_rep2_sorted.bam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3BF4546-4335-4B4B-855B-7AAA909E39A1}"/>
              </a:ext>
            </a:extLst>
          </p:cNvPr>
          <p:cNvSpPr/>
          <p:nvPr/>
        </p:nvSpPr>
        <p:spPr>
          <a:xfrm>
            <a:off x="203410" y="1619138"/>
            <a:ext cx="86645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featureCounts -p -a ./annotation/gencode.vM25.annotation.gtf -o test.featurecount_new.txt </a:t>
            </a:r>
            <a:r>
              <a:rPr lang="zh-CN" altLang="en-US" dirty="0">
                <a:solidFill>
                  <a:srgbClr val="C00000"/>
                </a:solidFill>
              </a:rPr>
              <a:t>./</a:t>
            </a:r>
            <a:r>
              <a:rPr lang="en" altLang="zh-CN" dirty="0">
                <a:solidFill>
                  <a:srgbClr val="C00000"/>
                </a:solidFill>
              </a:rPr>
              <a:t>time0_rep1_align.sam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76B443-46F9-BD4A-8397-66038DD84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226" y="3573197"/>
            <a:ext cx="2972894" cy="296836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69A1051-E5BB-9A42-9851-79283C277E07}"/>
              </a:ext>
            </a:extLst>
          </p:cNvPr>
          <p:cNvSpPr txBox="1"/>
          <p:nvPr/>
        </p:nvSpPr>
        <p:spPr>
          <a:xfrm>
            <a:off x="202872" y="1331828"/>
            <a:ext cx="134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</a:rPr>
              <a:t>One sample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091B42F-37B1-854C-B531-C31A5F323E32}"/>
              </a:ext>
            </a:extLst>
          </p:cNvPr>
          <p:cNvSpPr txBox="1"/>
          <p:nvPr/>
        </p:nvSpPr>
        <p:spPr>
          <a:xfrm>
            <a:off x="241186" y="2391295"/>
            <a:ext cx="243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</a:rPr>
              <a:t>More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than one sample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81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96" y="0"/>
            <a:ext cx="7020272" cy="774328"/>
          </a:xfrm>
        </p:spPr>
        <p:txBody>
          <a:bodyPr>
            <a:normAutofit/>
          </a:bodyPr>
          <a:lstStyle/>
          <a:p>
            <a:r>
              <a:rPr lang="en-US" sz="4000" b="1" dirty="0"/>
              <a:t>Gene reads counting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0" y="908720"/>
            <a:ext cx="8988028" cy="45259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16632"/>
            <a:ext cx="16916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Step 3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93240" y="805224"/>
            <a:ext cx="350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3200" b="1" dirty="0" err="1"/>
              <a:t>featureCounts</a:t>
            </a:r>
            <a:endParaRPr lang="zh-CN" altLang="en-US" sz="3200" b="1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2BBC89A-3ACD-9F4E-AF9A-1CA04DD77C8B}"/>
              </a:ext>
            </a:extLst>
          </p:cNvPr>
          <p:cNvSpPr txBox="1"/>
          <p:nvPr/>
        </p:nvSpPr>
        <p:spPr>
          <a:xfrm>
            <a:off x="126933" y="1423317"/>
            <a:ext cx="266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Output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4BFE72-54C6-4849-AD43-BCDA3D44F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3" y="2162858"/>
            <a:ext cx="9017067" cy="15532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33A2183-531E-B242-8F6F-09267FC20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716104"/>
            <a:ext cx="4790663" cy="89024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59EEFBF-C6D7-D946-8BF2-69B69F636C75}"/>
              </a:ext>
            </a:extLst>
          </p:cNvPr>
          <p:cNvSpPr/>
          <p:nvPr/>
        </p:nvSpPr>
        <p:spPr>
          <a:xfrm>
            <a:off x="3293240" y="2677575"/>
            <a:ext cx="1624356" cy="1928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FC1E99-DA0C-6246-A726-CB6C05D0D8A8}"/>
              </a:ext>
            </a:extLst>
          </p:cNvPr>
          <p:cNvSpPr txBox="1"/>
          <p:nvPr/>
        </p:nvSpPr>
        <p:spPr>
          <a:xfrm>
            <a:off x="4917596" y="4237016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</a:rPr>
              <a:t>counts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21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8"/>
          <p:cNvSpPr txBox="1">
            <a:spLocks/>
          </p:cNvSpPr>
          <p:nvPr/>
        </p:nvSpPr>
        <p:spPr>
          <a:xfrm>
            <a:off x="805437" y="1286875"/>
            <a:ext cx="8229600" cy="188356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spAutoFit/>
          </a:bodyPr>
          <a:lstStyle/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DESeq2</a:t>
            </a: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 based on negative binomial distribution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edgeR</a:t>
            </a: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-- use an overdispersed Poisson model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baySeq </a:t>
            </a: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 use an empirical Bayes approach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TSPM</a:t>
            </a: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-- use a two-stage poisson model</a:t>
            </a:r>
          </a:p>
        </p:txBody>
      </p:sp>
      <p:sp>
        <p:nvSpPr>
          <p:cNvPr id="4" name="Shape 239"/>
          <p:cNvSpPr/>
          <p:nvPr/>
        </p:nvSpPr>
        <p:spPr>
          <a:xfrm>
            <a:off x="304800" y="3048000"/>
            <a:ext cx="4362450" cy="1543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5" name="Shape 240"/>
          <p:cNvSpPr/>
          <p:nvPr/>
        </p:nvSpPr>
        <p:spPr>
          <a:xfrm>
            <a:off x="4648200" y="3124200"/>
            <a:ext cx="4495799" cy="169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6" name="Shape 241"/>
          <p:cNvSpPr/>
          <p:nvPr/>
        </p:nvSpPr>
        <p:spPr>
          <a:xfrm>
            <a:off x="4724400" y="4876800"/>
            <a:ext cx="4153657" cy="1746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Shape 242"/>
          <p:cNvSpPr/>
          <p:nvPr/>
        </p:nvSpPr>
        <p:spPr>
          <a:xfrm>
            <a:off x="265885" y="4744546"/>
            <a:ext cx="4747215" cy="1843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334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Count-based methods (R packages)</a:t>
            </a:r>
            <a:endParaRPr lang="zh-CN" altLang="en-US" sz="28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876BF7-ABD8-D74C-A0A4-C2FEC05027B5}"/>
              </a:ext>
            </a:extLst>
          </p:cNvPr>
          <p:cNvSpPr txBox="1">
            <a:spLocks/>
          </p:cNvSpPr>
          <p:nvPr/>
        </p:nvSpPr>
        <p:spPr>
          <a:xfrm>
            <a:off x="864096" y="0"/>
            <a:ext cx="7020272" cy="774328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en-US" sz="4000" b="1" dirty="0"/>
              <a:t>Gene expression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8C2B22E-042F-1042-9D73-72BBDE7EF3A8}"/>
              </a:ext>
            </a:extLst>
          </p:cNvPr>
          <p:cNvSpPr/>
          <p:nvPr/>
        </p:nvSpPr>
        <p:spPr>
          <a:xfrm>
            <a:off x="0" y="116632"/>
            <a:ext cx="16916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Step 4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6964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96" y="0"/>
            <a:ext cx="7020272" cy="774328"/>
          </a:xfrm>
        </p:spPr>
        <p:txBody>
          <a:bodyPr>
            <a:normAutofit/>
          </a:bodyPr>
          <a:lstStyle/>
          <a:p>
            <a:r>
              <a:rPr lang="en-US" sz="4000" b="1" dirty="0"/>
              <a:t>Gene expression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23528" y="90872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16632"/>
            <a:ext cx="16916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Step 4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5012" y="83671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DESeq2</a:t>
            </a:r>
            <a:endParaRPr lang="zh-CN" altLang="en-US" sz="3200" b="1" dirty="0"/>
          </a:p>
        </p:txBody>
      </p:sp>
      <p:sp>
        <p:nvSpPr>
          <p:cNvPr id="4" name="矩形 3"/>
          <p:cNvSpPr/>
          <p:nvPr/>
        </p:nvSpPr>
        <p:spPr>
          <a:xfrm>
            <a:off x="251520" y="63000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https://bioconductor.org/packages/3.7/bioc/vignettes/DESeq2/inst/doc/DESeq2.html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F5DF98-73FE-BA44-B73A-5880A76C1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30501"/>
            <a:ext cx="8951596" cy="408304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595CDD2-4A3A-C440-A8D9-7BB2A4F782A3}"/>
              </a:ext>
            </a:extLst>
          </p:cNvPr>
          <p:cNvSpPr/>
          <p:nvPr/>
        </p:nvSpPr>
        <p:spPr>
          <a:xfrm>
            <a:off x="107504" y="4293096"/>
            <a:ext cx="151216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8A419CA-75E8-4F44-A222-CEB0E439CA5D}"/>
              </a:ext>
            </a:extLst>
          </p:cNvPr>
          <p:cNvSpPr txBox="1">
            <a:spLocks/>
          </p:cNvSpPr>
          <p:nvPr/>
        </p:nvSpPr>
        <p:spPr>
          <a:xfrm>
            <a:off x="23992" y="1349476"/>
            <a:ext cx="8994248" cy="35133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" b="1" dirty="0">
                <a:solidFill>
                  <a:srgbClr val="FF0000"/>
                </a:solidFill>
              </a:rPr>
              <a:t>Commands:</a:t>
            </a:r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b="1" dirty="0"/>
          </a:p>
          <a:p>
            <a:pPr>
              <a:buFont typeface="Wingdings 2"/>
              <a:buNone/>
            </a:pPr>
            <a:endParaRPr lang="en" sz="2400" b="1" dirty="0">
              <a:solidFill>
                <a:srgbClr val="FF0000"/>
              </a:solidFill>
            </a:endParaRPr>
          </a:p>
          <a:p>
            <a:pPr>
              <a:buFont typeface="Wingdings 2"/>
              <a:buNone/>
            </a:pPr>
            <a:endParaRPr lang="e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5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 dirty="0">
                <a:latin typeface="Calibri" pitchFamily="34" charset="0"/>
                <a:ea typeface="ＭＳ Ｐゴシック" pitchFamily="34" charset="-128"/>
              </a:rPr>
              <a:t>RNA sequencing pipeline</a:t>
            </a:r>
          </a:p>
        </p:txBody>
      </p:sp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79388" y="2997200"/>
            <a:ext cx="1409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CN" sz="1600">
                <a:latin typeface="Calibri" pitchFamily="34" charset="0"/>
              </a:rPr>
              <a:t>Condition 1</a:t>
            </a:r>
          </a:p>
          <a:p>
            <a:pPr algn="ctr" eaLnBrk="1" hangingPunct="1"/>
            <a:r>
              <a:rPr lang="en-US" altLang="zh-CN" sz="1600">
                <a:latin typeface="Calibri" pitchFamily="34" charset="0"/>
              </a:rPr>
              <a:t>(normal colon)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589088" y="2997200"/>
            <a:ext cx="133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CN" sz="1600">
                <a:latin typeface="Calibri" pitchFamily="34" charset="0"/>
              </a:rPr>
              <a:t>Condition 2</a:t>
            </a:r>
          </a:p>
          <a:p>
            <a:pPr algn="ctr" eaLnBrk="1" hangingPunct="1"/>
            <a:r>
              <a:rPr lang="en-US" altLang="zh-CN" sz="1600">
                <a:latin typeface="Calibri" pitchFamily="34" charset="0"/>
              </a:rPr>
              <a:t>(colon tumor)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3600450" y="1400175"/>
            <a:ext cx="208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CN" sz="1600" b="1">
                <a:latin typeface="Calibri" pitchFamily="34" charset="0"/>
              </a:rPr>
              <a:t>Isolate RNAs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6162675" y="3213100"/>
            <a:ext cx="2806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CN" sz="1600" b="1">
                <a:latin typeface="Calibri" pitchFamily="34" charset="0"/>
              </a:rPr>
              <a:t>Sequence ends</a:t>
            </a:r>
          </a:p>
        </p:txBody>
      </p:sp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6" t="53543" r="4185" b="30112"/>
          <a:stretch>
            <a:fillRect/>
          </a:stretch>
        </p:blipFill>
        <p:spPr bwMode="auto">
          <a:xfrm>
            <a:off x="7153275" y="4391025"/>
            <a:ext cx="17097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5"/>
          <a:stretch>
            <a:fillRect/>
          </a:stretch>
        </p:blipFill>
        <p:spPr bwMode="auto">
          <a:xfrm>
            <a:off x="6497638" y="3506788"/>
            <a:ext cx="1819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6084888" y="5491163"/>
            <a:ext cx="2986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1600" b="1">
                <a:latin typeface="Calibri" pitchFamily="34" charset="0"/>
              </a:rPr>
              <a:t>100s of millions of paired reads</a:t>
            </a:r>
          </a:p>
          <a:p>
            <a:pPr eaLnBrk="1" hangingPunct="1"/>
            <a:r>
              <a:rPr lang="en-US" altLang="zh-CN" sz="1600" b="1">
                <a:latin typeface="Calibri" pitchFamily="34" charset="0"/>
              </a:rPr>
              <a:t>10s of billions bases of sequence</a:t>
            </a:r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6107113" y="1392238"/>
            <a:ext cx="2622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CN" sz="1600" b="1">
                <a:latin typeface="Calibri" pitchFamily="34" charset="0"/>
              </a:rPr>
              <a:t>Generate cDNA, fragment, size select, add linkers</a:t>
            </a:r>
          </a:p>
        </p:txBody>
      </p:sp>
      <p:pic>
        <p:nvPicPr>
          <p:cNvPr id="17418" name="Picture 13" descr="Typical Exons and Transcrip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1820863"/>
            <a:ext cx="23495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4"/>
          <p:cNvSpPr txBox="1">
            <a:spLocks noChangeArrowheads="1"/>
          </p:cNvSpPr>
          <p:nvPr/>
        </p:nvSpPr>
        <p:spPr bwMode="auto">
          <a:xfrm>
            <a:off x="241300" y="1577975"/>
            <a:ext cx="2727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CN" sz="1600" b="1">
                <a:latin typeface="Calibri" pitchFamily="34" charset="0"/>
              </a:rPr>
              <a:t>Samples of interest</a:t>
            </a:r>
          </a:p>
        </p:txBody>
      </p:sp>
      <p:sp>
        <p:nvSpPr>
          <p:cNvPr id="17420" name="Line 15"/>
          <p:cNvSpPr>
            <a:spLocks noChangeShapeType="1"/>
          </p:cNvSpPr>
          <p:nvPr/>
        </p:nvSpPr>
        <p:spPr bwMode="auto">
          <a:xfrm>
            <a:off x="6034088" y="2244725"/>
            <a:ext cx="7397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1" name="Line 16"/>
          <p:cNvSpPr>
            <a:spLocks noChangeShapeType="1"/>
          </p:cNvSpPr>
          <p:nvPr/>
        </p:nvSpPr>
        <p:spPr bwMode="auto">
          <a:xfrm flipH="1">
            <a:off x="7370763" y="2854325"/>
            <a:ext cx="1587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2" name="Line 17"/>
          <p:cNvSpPr>
            <a:spLocks noChangeShapeType="1"/>
          </p:cNvSpPr>
          <p:nvPr/>
        </p:nvSpPr>
        <p:spPr bwMode="auto">
          <a:xfrm flipH="1">
            <a:off x="6002338" y="5187950"/>
            <a:ext cx="949325" cy="39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3" name="Line 18"/>
          <p:cNvSpPr>
            <a:spLocks noChangeShapeType="1"/>
          </p:cNvSpPr>
          <p:nvPr/>
        </p:nvSpPr>
        <p:spPr bwMode="auto">
          <a:xfrm>
            <a:off x="3097213" y="2460625"/>
            <a:ext cx="4699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7424" name="Picture 19" descr="RNA Fragme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2058988"/>
            <a:ext cx="9874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20" descr="Sequence Pai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4635500"/>
            <a:ext cx="1841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Line 23"/>
          <p:cNvSpPr>
            <a:spLocks noChangeShapeType="1"/>
          </p:cNvSpPr>
          <p:nvPr/>
        </p:nvSpPr>
        <p:spPr bwMode="auto">
          <a:xfrm flipH="1" flipV="1">
            <a:off x="2909888" y="4862513"/>
            <a:ext cx="914400" cy="211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7" name="Text Box 24"/>
          <p:cNvSpPr txBox="1">
            <a:spLocks noChangeArrowheads="1"/>
          </p:cNvSpPr>
          <p:nvPr/>
        </p:nvSpPr>
        <p:spPr bwMode="auto">
          <a:xfrm>
            <a:off x="1193800" y="4249738"/>
            <a:ext cx="18129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CN" sz="1600" b="1">
                <a:latin typeface="Calibri" pitchFamily="34" charset="0"/>
              </a:rPr>
              <a:t>Map to genome, transcriptome, and predicted exon junctions</a:t>
            </a:r>
          </a:p>
        </p:txBody>
      </p:sp>
      <p:pic>
        <p:nvPicPr>
          <p:cNvPr id="17428" name="Picture 1" descr="ColonTumorHist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89138"/>
            <a:ext cx="1368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" descr="kw1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6"/>
          <a:stretch>
            <a:fillRect/>
          </a:stretch>
        </p:blipFill>
        <p:spPr bwMode="auto">
          <a:xfrm>
            <a:off x="179388" y="1989138"/>
            <a:ext cx="13700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0" name="Line 18"/>
          <p:cNvSpPr>
            <a:spLocks noChangeShapeType="1"/>
          </p:cNvSpPr>
          <p:nvPr/>
        </p:nvSpPr>
        <p:spPr bwMode="auto">
          <a:xfrm rot="5400000">
            <a:off x="1815307" y="5607844"/>
            <a:ext cx="4699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1" name="Text Box 8"/>
          <p:cNvSpPr txBox="1">
            <a:spLocks noChangeArrowheads="1"/>
          </p:cNvSpPr>
          <p:nvPr/>
        </p:nvSpPr>
        <p:spPr bwMode="auto">
          <a:xfrm>
            <a:off x="685800" y="5876925"/>
            <a:ext cx="2806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CN" sz="1600" b="1">
                <a:latin typeface="Calibri" pitchFamily="34" charset="0"/>
              </a:rPr>
              <a:t>Downstream analysis</a:t>
            </a:r>
          </a:p>
        </p:txBody>
      </p:sp>
    </p:spTree>
    <p:extLst>
      <p:ext uri="{BB962C8B-B14F-4D97-AF65-F5344CB8AC3E}">
        <p14:creationId xmlns:p14="http://schemas.microsoft.com/office/powerpoint/2010/main" val="105293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96" y="0"/>
            <a:ext cx="7020272" cy="774328"/>
          </a:xfrm>
        </p:spPr>
        <p:txBody>
          <a:bodyPr>
            <a:normAutofit/>
          </a:bodyPr>
          <a:lstStyle/>
          <a:p>
            <a:r>
              <a:rPr lang="en-US" sz="4000" b="1" dirty="0"/>
              <a:t>Gene expression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116632"/>
            <a:ext cx="16916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Step 4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5012" y="83671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DESeq2</a:t>
            </a:r>
            <a:endParaRPr lang="zh-CN" altLang="en-US" sz="32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49752" y="1421485"/>
            <a:ext cx="8994248" cy="35133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" b="1" dirty="0">
                <a:solidFill>
                  <a:srgbClr val="FF0000"/>
                </a:solidFill>
              </a:rPr>
              <a:t>results: </a:t>
            </a:r>
            <a:r>
              <a:rPr lang="en" b="1" dirty="0" err="1">
                <a:solidFill>
                  <a:srgbClr val="FF0000"/>
                </a:solidFill>
              </a:rPr>
              <a:t>DEG.csv</a:t>
            </a:r>
            <a:endParaRPr lang="en" b="1" dirty="0">
              <a:solidFill>
                <a:srgbClr val="FF0000"/>
              </a:solidFill>
            </a:endParaRPr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b="1" dirty="0"/>
          </a:p>
          <a:p>
            <a:pPr>
              <a:buFont typeface="Wingdings 2"/>
              <a:buNone/>
            </a:pPr>
            <a:endParaRPr lang="en" sz="2400" b="1" dirty="0">
              <a:solidFill>
                <a:srgbClr val="FF0000"/>
              </a:solidFill>
            </a:endParaRPr>
          </a:p>
          <a:p>
            <a:pPr>
              <a:buFont typeface="Wingdings 2"/>
              <a:buNone/>
            </a:pPr>
            <a:endParaRPr lang="en" b="1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AF3B49-AB25-4A45-A391-58C530EA1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8" y="1979145"/>
            <a:ext cx="8748464" cy="2601983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F56850C-C85B-8D49-A1F3-7AD9AA296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283234"/>
              </p:ext>
            </p:extLst>
          </p:nvPr>
        </p:nvGraphicFramePr>
        <p:xfrm>
          <a:off x="251520" y="4763864"/>
          <a:ext cx="5022304" cy="104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648">
                  <a:extLst>
                    <a:ext uri="{9D8B030D-6E8A-4147-A177-3AD203B41FA5}">
                      <a16:colId xmlns:a16="http://schemas.microsoft.com/office/drawing/2014/main" val="4228367783"/>
                    </a:ext>
                  </a:extLst>
                </a:gridCol>
                <a:gridCol w="4213656">
                  <a:extLst>
                    <a:ext uri="{9D8B030D-6E8A-4147-A177-3AD203B41FA5}">
                      <a16:colId xmlns:a16="http://schemas.microsoft.com/office/drawing/2014/main" val="92194204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Name</a:t>
                      </a:r>
                      <a:endParaRPr lang="en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 dirty="0">
                          <a:effectLst/>
                        </a:rPr>
                        <a:t>Description</a:t>
                      </a:r>
                      <a:endParaRPr lang="e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365088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Base mean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 dirty="0">
                          <a:effectLst/>
                        </a:rPr>
                        <a:t>The mean of normalized counts for all samples.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118508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IfcSE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 dirty="0">
                          <a:effectLst/>
                        </a:rPr>
                        <a:t>The standard error for the Log</a:t>
                      </a:r>
                      <a:r>
                        <a:rPr lang="en" sz="1200" u="none" strike="noStrike" baseline="-25000" dirty="0">
                          <a:effectLst/>
                        </a:rPr>
                        <a:t>2</a:t>
                      </a:r>
                      <a:r>
                        <a:rPr lang="en" sz="1200" u="none" strike="noStrike" dirty="0">
                          <a:effectLst/>
                        </a:rPr>
                        <a:t> fold change.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9424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Stat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 dirty="0">
                          <a:effectLst/>
                        </a:rPr>
                        <a:t>The Wald statistic for differential expression in two conditions.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82928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padj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 dirty="0" err="1">
                          <a:effectLst/>
                        </a:rPr>
                        <a:t>Benjamini</a:t>
                      </a:r>
                      <a:r>
                        <a:rPr lang="en" sz="1200" u="none" strike="noStrike" dirty="0">
                          <a:effectLst/>
                        </a:rPr>
                        <a:t>–Hochberg adjusted P value.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0081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312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96" y="0"/>
            <a:ext cx="7020272" cy="774328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Function enrichment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116632"/>
            <a:ext cx="16916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Step 5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782699"/>
            <a:ext cx="2931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/>
              <a:t>clusterProfiler</a:t>
            </a:r>
            <a:endParaRPr lang="zh-CN" altLang="en-US" sz="32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0D234D-70F1-5C4B-941E-3B9254DA708A}"/>
              </a:ext>
            </a:extLst>
          </p:cNvPr>
          <p:cNvSpPr txBox="1">
            <a:spLocks/>
          </p:cNvSpPr>
          <p:nvPr/>
        </p:nvSpPr>
        <p:spPr>
          <a:xfrm>
            <a:off x="23992" y="1349476"/>
            <a:ext cx="8994248" cy="35133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" b="1" dirty="0">
                <a:solidFill>
                  <a:srgbClr val="FF0000"/>
                </a:solidFill>
              </a:rPr>
              <a:t>Commands:</a:t>
            </a:r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sz="2000" dirty="0"/>
          </a:p>
          <a:p>
            <a:pPr>
              <a:buFont typeface="Wingdings 2"/>
              <a:buNone/>
            </a:pPr>
            <a:endParaRPr lang="en" b="1" dirty="0"/>
          </a:p>
          <a:p>
            <a:pPr>
              <a:buFont typeface="Wingdings 2"/>
              <a:buNone/>
            </a:pPr>
            <a:endParaRPr lang="en" sz="2400" b="1" dirty="0">
              <a:solidFill>
                <a:srgbClr val="FF0000"/>
              </a:solidFill>
            </a:endParaRPr>
          </a:p>
          <a:p>
            <a:pPr>
              <a:buFont typeface="Wingdings 2"/>
              <a:buNone/>
            </a:pPr>
            <a:endParaRPr lang="en" b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C386E37-ED1F-5D46-B65C-413C592AF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34251"/>
            <a:ext cx="8712968" cy="264687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C7DDA23-7B2C-B646-B5A2-19974AFE610D}"/>
              </a:ext>
            </a:extLst>
          </p:cNvPr>
          <p:cNvSpPr/>
          <p:nvPr/>
        </p:nvSpPr>
        <p:spPr>
          <a:xfrm>
            <a:off x="540314" y="3645024"/>
            <a:ext cx="50329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4DD3B57-EB2B-0549-9A33-5D905D234C65}"/>
              </a:ext>
            </a:extLst>
          </p:cNvPr>
          <p:cNvSpPr/>
          <p:nvPr/>
        </p:nvSpPr>
        <p:spPr>
          <a:xfrm>
            <a:off x="611560" y="4113076"/>
            <a:ext cx="647183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898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96" y="0"/>
            <a:ext cx="7020272" cy="774328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Function enrichment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116632"/>
            <a:ext cx="16916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Step 5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782699"/>
            <a:ext cx="2931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/>
              <a:t>clusterProfiler</a:t>
            </a:r>
            <a:endParaRPr lang="zh-CN" altLang="en-US" sz="32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30CA1A-B68F-EA4E-A314-8C27BA2E84B7}"/>
              </a:ext>
            </a:extLst>
          </p:cNvPr>
          <p:cNvSpPr txBox="1">
            <a:spLocks/>
          </p:cNvSpPr>
          <p:nvPr/>
        </p:nvSpPr>
        <p:spPr>
          <a:xfrm>
            <a:off x="330280" y="1421484"/>
            <a:ext cx="8994248" cy="35133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" sz="1600" b="1" dirty="0">
                <a:solidFill>
                  <a:srgbClr val="C00000"/>
                </a:solidFill>
              </a:rPr>
              <a:t>results: </a:t>
            </a:r>
            <a:r>
              <a:rPr lang="en" sz="1600" b="1" dirty="0" err="1">
                <a:solidFill>
                  <a:srgbClr val="C00000"/>
                </a:solidFill>
              </a:rPr>
              <a:t>go.bp.csv</a:t>
            </a:r>
            <a:endParaRPr lang="en" sz="1600" b="1" dirty="0">
              <a:solidFill>
                <a:srgbClr val="C00000"/>
              </a:solidFill>
            </a:endParaRPr>
          </a:p>
          <a:p>
            <a:pPr>
              <a:buFont typeface="Wingdings 2"/>
              <a:buNone/>
            </a:pPr>
            <a:endParaRPr lang="en" dirty="0"/>
          </a:p>
          <a:p>
            <a:pPr>
              <a:buFont typeface="Wingdings 2"/>
              <a:buNone/>
            </a:pPr>
            <a:endParaRPr lang="en" dirty="0"/>
          </a:p>
          <a:p>
            <a:pPr>
              <a:buFont typeface="Wingdings 2"/>
              <a:buNone/>
            </a:pPr>
            <a:endParaRPr lang="en" dirty="0"/>
          </a:p>
          <a:p>
            <a:pPr>
              <a:buFont typeface="Wingdings 2"/>
              <a:buNone/>
            </a:pPr>
            <a:endParaRPr lang="en" dirty="0"/>
          </a:p>
          <a:p>
            <a:pPr>
              <a:buFont typeface="Wingdings 2"/>
              <a:buNone/>
            </a:pPr>
            <a:endParaRPr lang="en" dirty="0"/>
          </a:p>
          <a:p>
            <a:pPr>
              <a:buFont typeface="Wingdings 2"/>
              <a:buNone/>
            </a:pPr>
            <a:endParaRPr lang="en" dirty="0"/>
          </a:p>
          <a:p>
            <a:pPr>
              <a:buFont typeface="Wingdings 2"/>
              <a:buNone/>
            </a:pPr>
            <a:endParaRPr lang="en" sz="1600" b="1" dirty="0"/>
          </a:p>
          <a:p>
            <a:pPr>
              <a:buFont typeface="Wingdings 2"/>
              <a:buNone/>
            </a:pPr>
            <a:endParaRPr lang="en" sz="2000" b="1" dirty="0">
              <a:solidFill>
                <a:srgbClr val="FF0000"/>
              </a:solidFill>
            </a:endParaRPr>
          </a:p>
          <a:p>
            <a:pPr>
              <a:buFont typeface="Wingdings 2"/>
              <a:buNone/>
            </a:pPr>
            <a:endParaRPr lang="en" sz="1600" b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0AF28A-7482-3245-A6D1-F4A3E6AFC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94" y="1740282"/>
            <a:ext cx="8244408" cy="168871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793B9F-6543-404E-9AAF-1781C7C5A1EC}"/>
              </a:ext>
            </a:extLst>
          </p:cNvPr>
          <p:cNvSpPr txBox="1">
            <a:spLocks/>
          </p:cNvSpPr>
          <p:nvPr/>
        </p:nvSpPr>
        <p:spPr>
          <a:xfrm>
            <a:off x="297652" y="3429000"/>
            <a:ext cx="8994248" cy="35133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" sz="1600" b="1" dirty="0">
                <a:solidFill>
                  <a:srgbClr val="C00000"/>
                </a:solidFill>
              </a:rPr>
              <a:t>results: </a:t>
            </a:r>
            <a:r>
              <a:rPr lang="en" sz="1600" b="1" dirty="0" err="1">
                <a:solidFill>
                  <a:srgbClr val="C00000"/>
                </a:solidFill>
              </a:rPr>
              <a:t>KEGG.csv</a:t>
            </a:r>
            <a:endParaRPr lang="en" sz="1600" b="1" dirty="0">
              <a:solidFill>
                <a:srgbClr val="C00000"/>
              </a:solidFill>
            </a:endParaRPr>
          </a:p>
          <a:p>
            <a:pPr>
              <a:buFont typeface="Wingdings 2"/>
              <a:buNone/>
            </a:pPr>
            <a:endParaRPr lang="en" dirty="0"/>
          </a:p>
          <a:p>
            <a:pPr>
              <a:buFont typeface="Wingdings 2"/>
              <a:buNone/>
            </a:pPr>
            <a:endParaRPr lang="en" dirty="0"/>
          </a:p>
          <a:p>
            <a:pPr>
              <a:buFont typeface="Wingdings 2"/>
              <a:buNone/>
            </a:pPr>
            <a:endParaRPr lang="en" dirty="0"/>
          </a:p>
          <a:p>
            <a:pPr>
              <a:buFont typeface="Wingdings 2"/>
              <a:buNone/>
            </a:pPr>
            <a:endParaRPr lang="en" dirty="0"/>
          </a:p>
          <a:p>
            <a:pPr>
              <a:buFont typeface="Wingdings 2"/>
              <a:buNone/>
            </a:pPr>
            <a:endParaRPr lang="en" dirty="0"/>
          </a:p>
          <a:p>
            <a:pPr>
              <a:buFont typeface="Wingdings 2"/>
              <a:buNone/>
            </a:pPr>
            <a:endParaRPr lang="en" dirty="0"/>
          </a:p>
          <a:p>
            <a:pPr>
              <a:buFont typeface="Wingdings 2"/>
              <a:buNone/>
            </a:pPr>
            <a:endParaRPr lang="en" sz="1600" b="1" dirty="0"/>
          </a:p>
          <a:p>
            <a:pPr>
              <a:buFont typeface="Wingdings 2"/>
              <a:buNone/>
            </a:pPr>
            <a:endParaRPr lang="en" sz="2000" b="1" dirty="0">
              <a:solidFill>
                <a:srgbClr val="FF0000"/>
              </a:solidFill>
            </a:endParaRPr>
          </a:p>
          <a:p>
            <a:pPr>
              <a:buFont typeface="Wingdings 2"/>
              <a:buNone/>
            </a:pPr>
            <a:endParaRPr lang="en" sz="1600" b="1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35C4758-8BB3-594B-B703-5FAE9AC37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28" y="3759785"/>
            <a:ext cx="8244974" cy="1918774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72B36C18-A1DB-A745-9FB9-FD29A55C0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990028"/>
              </p:ext>
            </p:extLst>
          </p:nvPr>
        </p:nvGraphicFramePr>
        <p:xfrm>
          <a:off x="372528" y="5724644"/>
          <a:ext cx="8244974" cy="872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8860">
                  <a:extLst>
                    <a:ext uri="{9D8B030D-6E8A-4147-A177-3AD203B41FA5}">
                      <a16:colId xmlns:a16="http://schemas.microsoft.com/office/drawing/2014/main" val="461651014"/>
                    </a:ext>
                  </a:extLst>
                </a:gridCol>
                <a:gridCol w="6786114">
                  <a:extLst>
                    <a:ext uri="{9D8B030D-6E8A-4147-A177-3AD203B41FA5}">
                      <a16:colId xmlns:a16="http://schemas.microsoft.com/office/drawing/2014/main" val="3932202928"/>
                    </a:ext>
                  </a:extLst>
                </a:gridCol>
              </a:tblGrid>
              <a:tr h="127493">
                <a:tc>
                  <a:txBody>
                    <a:bodyPr/>
                    <a:lstStyle/>
                    <a:p>
                      <a:pPr algn="l" fontAlgn="ctr"/>
                      <a:r>
                        <a:rPr lang="en" sz="900" u="none" strike="noStrike">
                          <a:effectLst/>
                        </a:rPr>
                        <a:t>Name</a:t>
                      </a:r>
                      <a:endParaRPr lang="en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78" marR="6378" marT="6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900" u="none" strike="noStrike">
                          <a:effectLst/>
                        </a:rPr>
                        <a:t>Description</a:t>
                      </a:r>
                      <a:endParaRPr lang="en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78" marR="6378" marT="6378" marB="0" anchor="ctr"/>
                </a:tc>
                <a:extLst>
                  <a:ext uri="{0D108BD9-81ED-4DB2-BD59-A6C34878D82A}">
                    <a16:rowId xmlns:a16="http://schemas.microsoft.com/office/drawing/2014/main" val="3464670747"/>
                  </a:ext>
                </a:extLst>
              </a:tr>
              <a:tr h="249864">
                <a:tc>
                  <a:txBody>
                    <a:bodyPr/>
                    <a:lstStyle/>
                    <a:p>
                      <a:pPr algn="l" fontAlgn="ctr"/>
                      <a:r>
                        <a:rPr lang="en" sz="900" u="none" strike="noStrike" dirty="0">
                          <a:effectLst/>
                        </a:rPr>
                        <a:t>Gene ratio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78" marR="6378" marT="6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900" u="none" strike="noStrike" dirty="0">
                          <a:effectLst/>
                        </a:rPr>
                        <a:t>The value is obtained by k/n, which n is the size of the list of genes of interest and k is the number of genes within that list which are annotated to the term.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78" marR="6378" marT="6378" marB="0" anchor="ctr"/>
                </a:tc>
                <a:extLst>
                  <a:ext uri="{0D108BD9-81ED-4DB2-BD59-A6C34878D82A}">
                    <a16:rowId xmlns:a16="http://schemas.microsoft.com/office/drawing/2014/main" val="3310737866"/>
                  </a:ext>
                </a:extLst>
              </a:tr>
              <a:tr h="304934">
                <a:tc>
                  <a:txBody>
                    <a:bodyPr/>
                    <a:lstStyle/>
                    <a:p>
                      <a:pPr algn="l" fontAlgn="ctr"/>
                      <a:r>
                        <a:rPr lang="en" sz="900" u="none" strike="noStrike" dirty="0" err="1">
                          <a:effectLst/>
                        </a:rPr>
                        <a:t>Bg</a:t>
                      </a:r>
                      <a:r>
                        <a:rPr lang="en" sz="900" u="none" strike="noStrike" dirty="0">
                          <a:effectLst/>
                        </a:rPr>
                        <a:t> ratio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78" marR="6378" marT="6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900" u="none" strike="noStrike" dirty="0">
                          <a:effectLst/>
                        </a:rPr>
                        <a:t>The value is obtained by M/N, which N is the total number of genes that have annotation in the mouse database, M is the number of genes in the mouse database that are annotated to the terms of interest.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78" marR="6378" marT="6378" marB="0" anchor="ctr"/>
                </a:tc>
                <a:extLst>
                  <a:ext uri="{0D108BD9-81ED-4DB2-BD59-A6C34878D82A}">
                    <a16:rowId xmlns:a16="http://schemas.microsoft.com/office/drawing/2014/main" val="3029269540"/>
                  </a:ext>
                </a:extLst>
              </a:tr>
              <a:tr h="127493">
                <a:tc>
                  <a:txBody>
                    <a:bodyPr/>
                    <a:lstStyle/>
                    <a:p>
                      <a:pPr algn="l" fontAlgn="ctr"/>
                      <a:r>
                        <a:rPr lang="en" sz="900" u="none" strike="noStrike">
                          <a:effectLst/>
                        </a:rPr>
                        <a:t>Adjusted P value</a:t>
                      </a:r>
                      <a:endParaRPr lang="e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78" marR="6378" marT="6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900" u="none" strike="noStrike" dirty="0" err="1">
                          <a:effectLst/>
                        </a:rPr>
                        <a:t>Benjamini</a:t>
                      </a:r>
                      <a:r>
                        <a:rPr lang="en" sz="900" u="none" strike="noStrike" dirty="0">
                          <a:effectLst/>
                        </a:rPr>
                        <a:t>–Hochberg adjusted P value.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78" marR="6378" marT="6378" marB="0" anchor="ctr"/>
                </a:tc>
                <a:extLst>
                  <a:ext uri="{0D108BD9-81ED-4DB2-BD59-A6C34878D82A}">
                    <a16:rowId xmlns:a16="http://schemas.microsoft.com/office/drawing/2014/main" val="3318865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552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96" y="0"/>
            <a:ext cx="7020272" cy="774328"/>
          </a:xfrm>
        </p:spPr>
        <p:txBody>
          <a:bodyPr>
            <a:normAutofit/>
          </a:bodyPr>
          <a:lstStyle/>
          <a:p>
            <a:r>
              <a:rPr lang="en-US" sz="4000" b="1" dirty="0"/>
              <a:t>Gene ontology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116632"/>
            <a:ext cx="16916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Step 5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04541" y="8545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http://www.geneontology.org/</a:t>
            </a:r>
            <a:endParaRPr lang="zh-CN" alt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" y="1628800"/>
            <a:ext cx="886835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33711" y="3212976"/>
            <a:ext cx="10081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Input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36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96" y="0"/>
            <a:ext cx="7020272" cy="774328"/>
          </a:xfrm>
        </p:spPr>
        <p:txBody>
          <a:bodyPr>
            <a:normAutofit/>
          </a:bodyPr>
          <a:lstStyle/>
          <a:p>
            <a:r>
              <a:rPr lang="en-US" sz="4000" b="1" dirty="0"/>
              <a:t>Galaxy platform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116632"/>
            <a:ext cx="219573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Online tool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835651"/>
            <a:ext cx="4163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https://usegalaxy.org/</a:t>
            </a:r>
            <a:endParaRPr lang="zh-CN" alt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" y="1543144"/>
            <a:ext cx="9009329" cy="391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H="1">
            <a:off x="1043608" y="3645024"/>
            <a:ext cx="789007" cy="5211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" y="1549450"/>
            <a:ext cx="1797119" cy="391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90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b="1" dirty="0"/>
              <a:t>References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72439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altLang="zh-CN" sz="3800" dirty="0"/>
              <a:t>Garber M, </a:t>
            </a:r>
            <a:r>
              <a:rPr lang="en-US" altLang="zh-CN" sz="3800" dirty="0" err="1"/>
              <a:t>Grabherr</a:t>
            </a:r>
            <a:r>
              <a:rPr lang="en-US" altLang="zh-CN" sz="3800" dirty="0"/>
              <a:t> MG, </a:t>
            </a:r>
            <a:r>
              <a:rPr lang="en-US" altLang="zh-CN" sz="3800" dirty="0" err="1"/>
              <a:t>Guttman</a:t>
            </a:r>
            <a:r>
              <a:rPr lang="en-US" altLang="zh-CN" sz="3800" dirty="0"/>
              <a:t> M, </a:t>
            </a:r>
            <a:r>
              <a:rPr lang="en-US" altLang="zh-CN" sz="3800" dirty="0" err="1"/>
              <a:t>Trapnell</a:t>
            </a:r>
            <a:r>
              <a:rPr lang="en-US" altLang="zh-CN" sz="3800" dirty="0"/>
              <a:t> C. </a:t>
            </a:r>
            <a:r>
              <a:rPr lang="en-US" altLang="zh-CN" sz="3800" b="1" i="1" dirty="0"/>
              <a:t>Computational methods for transcriptome annotation and quantification using RNA-seq. </a:t>
            </a:r>
            <a:r>
              <a:rPr lang="en-US" altLang="zh-CN" sz="3800" dirty="0"/>
              <a:t>Nat Methods. 2011;8(6):469-77.</a:t>
            </a:r>
          </a:p>
          <a:p>
            <a:pPr algn="just"/>
            <a:endParaRPr lang="en-US" altLang="zh-CN" sz="3800" dirty="0"/>
          </a:p>
          <a:p>
            <a:pPr algn="just"/>
            <a:r>
              <a:rPr lang="en-US" altLang="zh-CN" sz="3800" dirty="0" err="1"/>
              <a:t>Oshlack</a:t>
            </a:r>
            <a:r>
              <a:rPr lang="en-US" altLang="zh-CN" sz="3800" dirty="0"/>
              <a:t> A, Robinson MD, Young MD. </a:t>
            </a:r>
            <a:r>
              <a:rPr lang="en-US" altLang="zh-CN" sz="3800" b="1" i="1" dirty="0"/>
              <a:t>From RNA-</a:t>
            </a:r>
            <a:r>
              <a:rPr lang="en-US" altLang="zh-CN" sz="3800" b="1" i="1" dirty="0" err="1"/>
              <a:t>seq</a:t>
            </a:r>
            <a:r>
              <a:rPr lang="en-US" altLang="zh-CN" sz="3800" b="1" i="1" dirty="0"/>
              <a:t> reads to differential expression results. </a:t>
            </a:r>
            <a:r>
              <a:rPr lang="en-US" altLang="zh-CN" sz="3800" dirty="0"/>
              <a:t>Genome Biol. 2010;11(12):220. </a:t>
            </a:r>
          </a:p>
          <a:p>
            <a:pPr algn="just"/>
            <a:endParaRPr lang="en-US" altLang="zh-CN" sz="3800" dirty="0"/>
          </a:p>
          <a:p>
            <a:pPr algn="just"/>
            <a:r>
              <a:rPr lang="en-US" altLang="zh-CN" sz="3800" dirty="0" err="1"/>
              <a:t>Ozsolak</a:t>
            </a:r>
            <a:r>
              <a:rPr lang="en-US" altLang="zh-CN" sz="3800" dirty="0"/>
              <a:t> F, </a:t>
            </a:r>
            <a:r>
              <a:rPr lang="en-US" altLang="zh-CN" sz="3800" dirty="0" err="1"/>
              <a:t>Milos</a:t>
            </a:r>
            <a:r>
              <a:rPr lang="en-US" altLang="zh-CN" sz="3800" dirty="0"/>
              <a:t> PM. </a:t>
            </a:r>
            <a:r>
              <a:rPr lang="en-US" altLang="zh-CN" sz="3800" b="1" i="1" dirty="0"/>
              <a:t>RNA sequencing: advances, challenges and opportunities. </a:t>
            </a:r>
            <a:r>
              <a:rPr lang="en-US" altLang="zh-CN" sz="3800" dirty="0"/>
              <a:t>Nat Rev Genet. 2011;12(2):87-98. </a:t>
            </a:r>
          </a:p>
          <a:p>
            <a:pPr algn="just"/>
            <a:endParaRPr lang="en-US" altLang="zh-CN" sz="3800" dirty="0"/>
          </a:p>
          <a:p>
            <a:pPr algn="just"/>
            <a:r>
              <a:rPr lang="en-US" altLang="zh-CN" sz="3800" dirty="0"/>
              <a:t>Love MI, Huber W, Anders S. </a:t>
            </a:r>
            <a:r>
              <a:rPr lang="en-US" altLang="zh-CN" sz="3800" b="1" i="1" dirty="0"/>
              <a:t>Moderated estimation of fold change and dispersion for RNA-</a:t>
            </a:r>
            <a:r>
              <a:rPr lang="en-US" altLang="zh-CN" sz="3800" b="1" i="1" dirty="0" err="1"/>
              <a:t>seq</a:t>
            </a:r>
            <a:r>
              <a:rPr lang="en-US" altLang="zh-CN" sz="3800" b="1" i="1" dirty="0"/>
              <a:t> data with DESeq2. </a:t>
            </a:r>
            <a:r>
              <a:rPr lang="en-US" altLang="zh-CN" sz="3800" dirty="0"/>
              <a:t>Genome Biology. 2014 ;15.</a:t>
            </a:r>
          </a:p>
          <a:p>
            <a:pPr algn="just"/>
            <a:endParaRPr lang="en-US" altLang="zh-CN" sz="3800" dirty="0"/>
          </a:p>
          <a:p>
            <a:pPr algn="just"/>
            <a:r>
              <a:rPr lang="en-US" altLang="zh-CN" sz="3800" dirty="0" err="1"/>
              <a:t>Mihaela</a:t>
            </a:r>
            <a:r>
              <a:rPr lang="en-US" altLang="zh-CN" sz="3800" dirty="0"/>
              <a:t> P etc. </a:t>
            </a:r>
            <a:r>
              <a:rPr lang="en-US" altLang="zh-CN" sz="3800" b="1" i="1" dirty="0"/>
              <a:t>Transcript-level expression analysis RNA-</a:t>
            </a:r>
            <a:r>
              <a:rPr lang="en-US" altLang="zh-CN" sz="3800" b="1" i="1" dirty="0" err="1"/>
              <a:t>seq</a:t>
            </a:r>
            <a:r>
              <a:rPr lang="en-US" altLang="zh-CN" sz="3800" b="1" i="1" dirty="0"/>
              <a:t> experiments with HISAT, </a:t>
            </a:r>
            <a:r>
              <a:rPr lang="en-US" altLang="zh-CN" sz="3800" b="1" i="1" dirty="0" err="1"/>
              <a:t>StringTie</a:t>
            </a:r>
            <a:r>
              <a:rPr lang="en-US" altLang="zh-CN" sz="3800" b="1" i="1" dirty="0"/>
              <a:t> and Ballgown. </a:t>
            </a:r>
            <a:r>
              <a:rPr lang="en-US" altLang="zh-CN" sz="3800" dirty="0"/>
              <a:t>Nat Protocol. 2016;11, 1650-1667.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4026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87824" y="2204864"/>
            <a:ext cx="32086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</a:p>
          <a:p>
            <a:pPr algn="ctr"/>
            <a:r>
              <a:rPr lang="en-US" altLang="zh-C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Listening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12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73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Workflow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21263" y="911920"/>
            <a:ext cx="2095500" cy="5334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odoni MT" pitchFamily="18" charset="0"/>
              </a:rPr>
              <a:t>Raw Sequence Data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Bodoni MT" pitchFamily="18" charset="0"/>
              </a:rPr>
              <a:t>FASTQ Files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9799" y="1978720"/>
            <a:ext cx="19050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odoni MT" pitchFamily="18" charset="0"/>
              </a:rPr>
              <a:t>Unspliced Mapping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Bodoni MT" pitchFamily="18" charset="0"/>
              </a:rPr>
              <a:t>BWA, Bowtie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14119" y="2512120"/>
            <a:ext cx="1536433" cy="5334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odoni MT" pitchFamily="18" charset="0"/>
              </a:rPr>
              <a:t>Mapped Reads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Bodoni MT" pitchFamily="18" charset="0"/>
              </a:rPr>
              <a:t>SAM/BAM Files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51519" y="2664520"/>
            <a:ext cx="2526933" cy="53340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Bodoni MT" pitchFamily="18" charset="0"/>
              </a:rPr>
              <a:t>Expression Quantification</a:t>
            </a:r>
            <a:endParaRPr lang="en-US" sz="1200" dirty="0">
              <a:solidFill>
                <a:srgbClr val="0070C0"/>
              </a:solidFill>
              <a:latin typeface="Bodoni MT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65919" y="4188520"/>
            <a:ext cx="19812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u="sng" dirty="0">
                <a:solidFill>
                  <a:srgbClr val="C00000"/>
                </a:solidFill>
                <a:latin typeface="Bodoni MT" pitchFamily="18" charset="0"/>
              </a:rPr>
              <a:t>DEseq2</a:t>
            </a:r>
            <a:r>
              <a:rPr lang="en-US" sz="1600" dirty="0">
                <a:solidFill>
                  <a:schemeClr val="tx1"/>
                </a:solidFill>
                <a:latin typeface="Bodoni MT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Bodoni MT" pitchFamily="18" charset="0"/>
              </a:rPr>
              <a:t>edgeR</a:t>
            </a:r>
            <a:r>
              <a:rPr lang="en-US" sz="1600" dirty="0">
                <a:solidFill>
                  <a:schemeClr val="tx1"/>
                </a:solidFill>
                <a:latin typeface="Bodoni MT" pitchFamily="18" charset="0"/>
              </a:rPr>
              <a:t>, etc </a:t>
            </a:r>
            <a:endParaRPr lang="en-US" sz="1200" dirty="0">
              <a:solidFill>
                <a:schemeClr val="tx1"/>
              </a:solidFill>
              <a:latin typeface="Bodoni MT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84583" y="4786744"/>
            <a:ext cx="2526933" cy="53340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Bodoni MT" pitchFamily="18" charset="0"/>
              </a:rPr>
              <a:t>Functional Interpretation</a:t>
            </a:r>
            <a:endParaRPr lang="en-US" sz="1200" dirty="0">
              <a:solidFill>
                <a:srgbClr val="0070C0"/>
              </a:solidFill>
              <a:latin typeface="Bodoni MT" pitchFamily="18" charset="0"/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6228319" y="892584"/>
            <a:ext cx="1447445" cy="553453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Bodoni MT" pitchFamily="18" charset="0"/>
              </a:rPr>
              <a:t>QC by </a:t>
            </a:r>
          </a:p>
          <a:p>
            <a:pPr algn="ctr"/>
            <a:r>
              <a:rPr lang="en-US" sz="1600" u="sng" dirty="0">
                <a:solidFill>
                  <a:srgbClr val="C00000"/>
                </a:solidFill>
                <a:latin typeface="Bodoni MT" pitchFamily="18" charset="0"/>
              </a:rPr>
              <a:t>FastQC</a:t>
            </a:r>
            <a:r>
              <a:rPr lang="en-US" sz="1600" dirty="0">
                <a:solidFill>
                  <a:srgbClr val="C00000"/>
                </a:solidFill>
                <a:latin typeface="Bodoni MT" pitchFamily="18" charset="0"/>
              </a:rPr>
              <a:t> </a:t>
            </a:r>
          </a:p>
        </p:txBody>
      </p:sp>
      <p:sp>
        <p:nvSpPr>
          <p:cNvPr id="23" name="Flowchart: Terminator 22"/>
          <p:cNvSpPr/>
          <p:nvPr/>
        </p:nvSpPr>
        <p:spPr>
          <a:xfrm>
            <a:off x="6998279" y="3377616"/>
            <a:ext cx="1444752" cy="557784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odoni MT" pitchFamily="18" charset="0"/>
              </a:rPr>
              <a:t>viewed by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Bodoni MT" pitchFamily="18" charset="0"/>
              </a:rPr>
              <a:t>IGV 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4170919" y="2664520"/>
            <a:ext cx="304800" cy="304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4192255" y="1533712"/>
            <a:ext cx="283464" cy="2926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3125455" y="3772264"/>
            <a:ext cx="283464" cy="2926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5618719" y="3780224"/>
            <a:ext cx="283464" cy="2926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501558" y="1040938"/>
            <a:ext cx="498161" cy="275363"/>
          </a:xfrm>
          <a:prstGeom prst="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6"/>
          <p:cNvSpPr/>
          <p:nvPr/>
        </p:nvSpPr>
        <p:spPr>
          <a:xfrm>
            <a:off x="4679295" y="1978720"/>
            <a:ext cx="1536433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odoni MT" pitchFamily="18" charset="0"/>
              </a:rPr>
              <a:t>Spliced mapping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  <a:latin typeface="Bodoni MT" pitchFamily="18" charset="0"/>
              </a:rPr>
              <a:t>TopHat</a:t>
            </a:r>
            <a:r>
              <a:rPr lang="en-US" sz="1200" dirty="0">
                <a:solidFill>
                  <a:schemeClr val="tx1"/>
                </a:solidFill>
                <a:latin typeface="Bodoni MT" pitchFamily="18" charset="0"/>
              </a:rPr>
              <a:t>, </a:t>
            </a:r>
            <a:r>
              <a:rPr lang="en-US" sz="1400" u="sng" dirty="0">
                <a:solidFill>
                  <a:srgbClr val="C00000"/>
                </a:solidFill>
                <a:latin typeface="Bodoni MT" pitchFamily="18" charset="0"/>
              </a:rPr>
              <a:t>Hisat2</a:t>
            </a:r>
            <a:endParaRPr lang="en-US" sz="1200" u="sng" dirty="0">
              <a:solidFill>
                <a:srgbClr val="C00000"/>
              </a:solidFill>
              <a:latin typeface="Bodoni MT" pitchFamily="18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732519" y="1902520"/>
            <a:ext cx="5029200" cy="6858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1808719" y="3045520"/>
            <a:ext cx="5029200" cy="6858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ounded Rectangle 10"/>
          <p:cNvSpPr/>
          <p:nvPr/>
        </p:nvSpPr>
        <p:spPr>
          <a:xfrm>
            <a:off x="964947" y="1445320"/>
            <a:ext cx="2526933" cy="53340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Bodoni MT" pitchFamily="18" charset="0"/>
              </a:rPr>
              <a:t>Reads Mapping</a:t>
            </a:r>
            <a:endParaRPr lang="en-US" sz="1200" dirty="0">
              <a:solidFill>
                <a:srgbClr val="0070C0"/>
              </a:solidFill>
              <a:latin typeface="Bodoni MT" pitchFamily="18" charset="0"/>
            </a:endParaRPr>
          </a:p>
        </p:txBody>
      </p:sp>
      <p:sp>
        <p:nvSpPr>
          <p:cNvPr id="25" name="Rounded Rectangle 6"/>
          <p:cNvSpPr/>
          <p:nvPr/>
        </p:nvSpPr>
        <p:spPr>
          <a:xfrm>
            <a:off x="2265919" y="3121720"/>
            <a:ext cx="20574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odoni MT" pitchFamily="18" charset="0"/>
              </a:rPr>
              <a:t>Summarize read counts</a:t>
            </a:r>
          </a:p>
          <a:p>
            <a:pPr algn="ctr"/>
            <a:r>
              <a:rPr lang="en-US" sz="1600" u="sng" dirty="0" err="1">
                <a:solidFill>
                  <a:srgbClr val="C00000"/>
                </a:solidFill>
                <a:latin typeface="Bodoni MT" pitchFamily="18" charset="0"/>
              </a:rPr>
              <a:t>featureCounts</a:t>
            </a:r>
            <a:endParaRPr lang="en-US" sz="1600" u="sng" dirty="0">
              <a:solidFill>
                <a:srgbClr val="C00000"/>
              </a:solidFill>
              <a:latin typeface="Bodoni MT" pitchFamily="18" charset="0"/>
            </a:endParaRPr>
          </a:p>
        </p:txBody>
      </p:sp>
      <p:sp>
        <p:nvSpPr>
          <p:cNvPr id="26" name="Rounded Rectangle 6"/>
          <p:cNvSpPr/>
          <p:nvPr/>
        </p:nvSpPr>
        <p:spPr>
          <a:xfrm>
            <a:off x="4628119" y="3121720"/>
            <a:ext cx="19050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odoni MT" pitchFamily="18" charset="0"/>
              </a:rPr>
              <a:t>FPKM/RPKM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  <a:latin typeface="Bodoni MT" pitchFamily="18" charset="0"/>
              </a:rPr>
              <a:t>HTseq</a:t>
            </a:r>
            <a:endParaRPr lang="en-US" sz="1200" dirty="0">
              <a:solidFill>
                <a:schemeClr val="tx1"/>
              </a:solidFill>
              <a:latin typeface="Bodoni MT" pitchFamily="18" charset="0"/>
            </a:endParaRPr>
          </a:p>
        </p:txBody>
      </p:sp>
      <p:sp>
        <p:nvSpPr>
          <p:cNvPr id="27" name="Rounded Rectangle 14"/>
          <p:cNvSpPr/>
          <p:nvPr/>
        </p:nvSpPr>
        <p:spPr>
          <a:xfrm>
            <a:off x="4628119" y="4180560"/>
            <a:ext cx="1818777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Bodoni MT" pitchFamily="18" charset="0"/>
              </a:rPr>
              <a:t>Cuffdiff</a:t>
            </a:r>
            <a:endParaRPr lang="en-US" sz="1200" dirty="0">
              <a:solidFill>
                <a:schemeClr val="tx1"/>
              </a:solidFill>
              <a:latin typeface="Bodoni MT" pitchFamily="18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805303" y="4112320"/>
            <a:ext cx="5029200" cy="6858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Rounded Rectangle 10"/>
          <p:cNvSpPr/>
          <p:nvPr/>
        </p:nvSpPr>
        <p:spPr>
          <a:xfrm>
            <a:off x="1427719" y="3731320"/>
            <a:ext cx="1295400" cy="53340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Bodoni MT" pitchFamily="18" charset="0"/>
              </a:rPr>
              <a:t>DE testing</a:t>
            </a:r>
            <a:endParaRPr lang="en-US" sz="1200" dirty="0">
              <a:solidFill>
                <a:srgbClr val="0070C0"/>
              </a:solidFill>
              <a:latin typeface="Bodoni MT" pitchFamily="18" charset="0"/>
            </a:endParaRPr>
          </a:p>
        </p:txBody>
      </p:sp>
      <p:sp>
        <p:nvSpPr>
          <p:cNvPr id="35" name="Down Arrow 31"/>
          <p:cNvSpPr/>
          <p:nvPr/>
        </p:nvSpPr>
        <p:spPr>
          <a:xfrm>
            <a:off x="4247119" y="4874320"/>
            <a:ext cx="283464" cy="2926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圆角矩形 35"/>
          <p:cNvSpPr/>
          <p:nvPr/>
        </p:nvSpPr>
        <p:spPr>
          <a:xfrm>
            <a:off x="1808719" y="5179120"/>
            <a:ext cx="5029200" cy="6858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Rounded Rectangle 14"/>
          <p:cNvSpPr/>
          <p:nvPr/>
        </p:nvSpPr>
        <p:spPr>
          <a:xfrm>
            <a:off x="2029359" y="5255320"/>
            <a:ext cx="14478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u="sng" dirty="0">
                <a:solidFill>
                  <a:srgbClr val="C00000"/>
                </a:solidFill>
                <a:latin typeface="Bodoni MT" pitchFamily="18" charset="0"/>
              </a:rPr>
              <a:t>Function enrichment</a:t>
            </a:r>
            <a:endParaRPr lang="en-US" sz="1200" u="sng" dirty="0">
              <a:solidFill>
                <a:srgbClr val="C00000"/>
              </a:solidFill>
              <a:latin typeface="Bodoni MT" pitchFamily="18" charset="0"/>
            </a:endParaRPr>
          </a:p>
        </p:txBody>
      </p:sp>
      <p:sp>
        <p:nvSpPr>
          <p:cNvPr id="38" name="Rounded Rectangle 14"/>
          <p:cNvSpPr/>
          <p:nvPr/>
        </p:nvSpPr>
        <p:spPr>
          <a:xfrm>
            <a:off x="3637519" y="5255320"/>
            <a:ext cx="14478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odoni MT" pitchFamily="18" charset="0"/>
              </a:rPr>
              <a:t>Infer networks</a:t>
            </a:r>
            <a:endParaRPr lang="en-US" sz="1200" dirty="0">
              <a:solidFill>
                <a:schemeClr val="tx1"/>
              </a:solidFill>
              <a:latin typeface="Bodoni MT" pitchFamily="18" charset="0"/>
            </a:endParaRPr>
          </a:p>
        </p:txBody>
      </p:sp>
      <p:sp>
        <p:nvSpPr>
          <p:cNvPr id="41" name="Rounded Rectangle 14"/>
          <p:cNvSpPr/>
          <p:nvPr/>
        </p:nvSpPr>
        <p:spPr>
          <a:xfrm>
            <a:off x="5237719" y="5255320"/>
            <a:ext cx="14478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odoni MT" pitchFamily="18" charset="0"/>
              </a:rPr>
              <a:t>Integrate with other data</a:t>
            </a:r>
            <a:endParaRPr lang="en-US" sz="1200" dirty="0">
              <a:solidFill>
                <a:schemeClr val="tx1"/>
              </a:solidFill>
              <a:latin typeface="Bodoni MT" pitchFamily="18" charset="0"/>
            </a:endParaRPr>
          </a:p>
        </p:txBody>
      </p:sp>
      <p:sp>
        <p:nvSpPr>
          <p:cNvPr id="47" name="Down Arrow 31"/>
          <p:cNvSpPr/>
          <p:nvPr/>
        </p:nvSpPr>
        <p:spPr>
          <a:xfrm>
            <a:off x="4247119" y="5864920"/>
            <a:ext cx="283464" cy="2926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圆角矩形 47"/>
          <p:cNvSpPr/>
          <p:nvPr/>
        </p:nvSpPr>
        <p:spPr>
          <a:xfrm>
            <a:off x="1925863" y="6216352"/>
            <a:ext cx="4876800" cy="3810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Bodoni MT" pitchFamily="18" charset="0"/>
              </a:rPr>
              <a:t>Biological Insights &amp; hypothesis</a:t>
            </a:r>
            <a:endParaRPr lang="zh-CN" altLang="en-US" sz="1600" dirty="0">
              <a:solidFill>
                <a:schemeClr val="tx1"/>
              </a:solidFill>
              <a:latin typeface="Bodoni MT" pitchFamily="18" charset="0"/>
            </a:endParaRPr>
          </a:p>
        </p:txBody>
      </p:sp>
      <p:sp>
        <p:nvSpPr>
          <p:cNvPr id="49" name="下箭头 48"/>
          <p:cNvSpPr/>
          <p:nvPr/>
        </p:nvSpPr>
        <p:spPr>
          <a:xfrm>
            <a:off x="7578311" y="3108072"/>
            <a:ext cx="304800" cy="2286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Rounded Rectangle 8"/>
          <p:cNvSpPr/>
          <p:nvPr/>
        </p:nvSpPr>
        <p:spPr>
          <a:xfrm>
            <a:off x="6996007" y="4583168"/>
            <a:ext cx="1536433" cy="5334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odoni MT" pitchFamily="18" charset="0"/>
              </a:rPr>
              <a:t>List of DE</a:t>
            </a:r>
            <a:endParaRPr lang="en-US" sz="1200" dirty="0">
              <a:solidFill>
                <a:schemeClr val="tx1"/>
              </a:solidFill>
              <a:latin typeface="Bodoni MT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87206" y="911920"/>
            <a:ext cx="523935" cy="55273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1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695915" y="1959384"/>
            <a:ext cx="523935" cy="55273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2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92717" y="3068960"/>
            <a:ext cx="523935" cy="55273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3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95915" y="4195030"/>
            <a:ext cx="523935" cy="55273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4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18783" y="5252528"/>
            <a:ext cx="523935" cy="55273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5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901754" y="1562668"/>
            <a:ext cx="98312" cy="29870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下箭头 45"/>
          <p:cNvSpPr/>
          <p:nvPr/>
        </p:nvSpPr>
        <p:spPr>
          <a:xfrm>
            <a:off x="917722" y="2644550"/>
            <a:ext cx="98312" cy="29870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下箭头 49"/>
          <p:cNvSpPr/>
          <p:nvPr/>
        </p:nvSpPr>
        <p:spPr>
          <a:xfrm>
            <a:off x="917722" y="3737911"/>
            <a:ext cx="98312" cy="29870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下箭头 50"/>
          <p:cNvSpPr/>
          <p:nvPr/>
        </p:nvSpPr>
        <p:spPr>
          <a:xfrm>
            <a:off x="917722" y="4904092"/>
            <a:ext cx="98312" cy="29870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1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81" y="662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FASTQ files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99060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dirty="0">
                <a:solidFill>
                  <a:srgbClr val="FF0000"/>
                </a:solidFill>
                <a:latin typeface="+mj-lt"/>
                <a:ea typeface="Courier New"/>
                <a:cs typeface="Courier New"/>
                <a:sym typeface="Courier New"/>
              </a:rPr>
              <a:t>Line1:</a:t>
            </a:r>
            <a:r>
              <a:rPr lang="en" dirty="0">
                <a:latin typeface="+mj-lt"/>
                <a:ea typeface="Courier New"/>
                <a:cs typeface="Courier New"/>
                <a:sym typeface="Courier New"/>
              </a:rPr>
              <a:t> Sequence identifier</a:t>
            </a:r>
          </a:p>
          <a:p>
            <a:pPr lvl="0"/>
            <a:r>
              <a:rPr lang="en" dirty="0">
                <a:solidFill>
                  <a:srgbClr val="FF0000"/>
                </a:solidFill>
                <a:latin typeface="+mj-lt"/>
                <a:ea typeface="Courier New"/>
                <a:cs typeface="Courier New"/>
                <a:sym typeface="Courier New"/>
              </a:rPr>
              <a:t>Line2:</a:t>
            </a:r>
            <a:r>
              <a:rPr lang="en" dirty="0">
                <a:latin typeface="+mj-lt"/>
                <a:ea typeface="Courier New"/>
                <a:cs typeface="Courier New"/>
                <a:sym typeface="Courier New"/>
              </a:rPr>
              <a:t> Raw sequence  </a:t>
            </a:r>
          </a:p>
          <a:p>
            <a:pPr lvl="0"/>
            <a:r>
              <a:rPr lang="en" dirty="0">
                <a:solidFill>
                  <a:srgbClr val="FF0000"/>
                </a:solidFill>
                <a:latin typeface="+mj-lt"/>
                <a:ea typeface="Courier New"/>
                <a:cs typeface="Courier New"/>
                <a:sym typeface="Courier New"/>
              </a:rPr>
              <a:t>Line3:  </a:t>
            </a:r>
            <a:r>
              <a:rPr lang="en" dirty="0">
                <a:latin typeface="+mj-lt"/>
                <a:ea typeface="Courier New"/>
                <a:cs typeface="Courier New"/>
                <a:sym typeface="Courier New"/>
              </a:rPr>
              <a:t>meaningless</a:t>
            </a:r>
          </a:p>
          <a:p>
            <a:pPr lvl="0"/>
            <a:r>
              <a:rPr lang="en" dirty="0">
                <a:solidFill>
                  <a:srgbClr val="FF0000"/>
                </a:solidFill>
                <a:latin typeface="+mj-lt"/>
                <a:ea typeface="Courier New"/>
                <a:cs typeface="Courier New"/>
                <a:sym typeface="Courier New"/>
              </a:rPr>
              <a:t>Line4:</a:t>
            </a:r>
            <a:r>
              <a:rPr lang="en" dirty="0">
                <a:latin typeface="+mj-lt"/>
                <a:ea typeface="Courier New"/>
                <a:cs typeface="Courier New"/>
                <a:sym typeface="Courier New"/>
              </a:rPr>
              <a:t> quality values for the sequence</a:t>
            </a:r>
          </a:p>
          <a:p>
            <a:pPr lvl="0"/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      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EA7831-BDCB-D94E-A371-BEA4A0D34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28" y="2467928"/>
            <a:ext cx="8824360" cy="363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8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16632"/>
            <a:ext cx="16916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Step 1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1663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Decide your data is clean data or not?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7"/>
          <a:stretch/>
        </p:blipFill>
        <p:spPr bwMode="auto">
          <a:xfrm>
            <a:off x="136594" y="1302215"/>
            <a:ext cx="8964084" cy="493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39552" y="2564904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76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16" y="0"/>
            <a:ext cx="8229600" cy="1143000"/>
          </a:xfrm>
        </p:spPr>
        <p:txBody>
          <a:bodyPr/>
          <a:lstStyle/>
          <a:p>
            <a:r>
              <a:rPr lang="en-US" altLang="zh-CN" dirty="0"/>
              <a:t>FastQC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116632"/>
            <a:ext cx="16916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Step 1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746" y="836711"/>
            <a:ext cx="8229600" cy="309634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" b="1" dirty="0">
                <a:solidFill>
                  <a:srgbClr val="FF0000"/>
                </a:solidFill>
              </a:rPr>
              <a:t>Information we need to check </a:t>
            </a:r>
          </a:p>
          <a:p>
            <a:r>
              <a:rPr lang="en" sz="2600" dirty="0"/>
              <a:t>Basic information( total reads, sequence length, etc.)</a:t>
            </a:r>
          </a:p>
          <a:p>
            <a:r>
              <a:rPr lang="en" sz="2600" dirty="0">
                <a:solidFill>
                  <a:srgbClr val="0070C0"/>
                </a:solidFill>
              </a:rPr>
              <a:t>Per base sequence quality</a:t>
            </a:r>
          </a:p>
          <a:p>
            <a:r>
              <a:rPr lang="en" sz="2600" dirty="0">
                <a:solidFill>
                  <a:srgbClr val="0070C0"/>
                </a:solidFill>
              </a:rPr>
              <a:t>Adapter Content</a:t>
            </a:r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B0E5B92-CF0A-6B4F-BF72-2A266548D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141584"/>
            <a:ext cx="6408712" cy="32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4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64704"/>
          </a:xfrm>
        </p:spPr>
        <p:txBody>
          <a:bodyPr>
            <a:normAutofit/>
          </a:bodyPr>
          <a:lstStyle/>
          <a:p>
            <a:r>
              <a:rPr lang="en" sz="4000" b="1" dirty="0"/>
              <a:t>Per base sequence quality</a:t>
            </a:r>
            <a:endParaRPr lang="en-US" sz="4000" b="1" dirty="0"/>
          </a:p>
        </p:txBody>
      </p:sp>
      <p:sp>
        <p:nvSpPr>
          <p:cNvPr id="4" name="Shape 104"/>
          <p:cNvSpPr/>
          <p:nvPr/>
        </p:nvSpPr>
        <p:spPr>
          <a:xfrm>
            <a:off x="1139254" y="1451175"/>
            <a:ext cx="3117068" cy="2395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pic>
        <p:nvPicPr>
          <p:cNvPr id="7" name="图片 6" descr="imagesCAK2IJ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764704"/>
            <a:ext cx="609600" cy="612648"/>
          </a:xfrm>
          <a:prstGeom prst="rect">
            <a:avLst/>
          </a:prstGeom>
        </p:spPr>
      </p:pic>
      <p:pic>
        <p:nvPicPr>
          <p:cNvPr id="8" name="图片 7" descr="imagesCAIFWQ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799960"/>
            <a:ext cx="580445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3374" y="1450625"/>
            <a:ext cx="2999523" cy="240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0" y="116632"/>
            <a:ext cx="16916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Step 1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45" y="4092084"/>
            <a:ext cx="4320480" cy="257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接箭头连接符 10"/>
          <p:cNvCxnSpPr/>
          <p:nvPr/>
        </p:nvCxnSpPr>
        <p:spPr>
          <a:xfrm flipH="1">
            <a:off x="4572000" y="3429000"/>
            <a:ext cx="481374" cy="6630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43030" y="5621178"/>
            <a:ext cx="2411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Q &gt; 20 is acceptable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6283489" y="5773906"/>
            <a:ext cx="304735" cy="1846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47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49188"/>
            <a:ext cx="8229600" cy="859532"/>
          </a:xfrm>
        </p:spPr>
        <p:txBody>
          <a:bodyPr>
            <a:normAutofit/>
          </a:bodyPr>
          <a:lstStyle/>
          <a:p>
            <a:r>
              <a:rPr lang="en-US" sz="3600" b="1" dirty="0"/>
              <a:t>Filtering “dirty” Raw Data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23528" y="90872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16632"/>
            <a:ext cx="16916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Step 1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0746" y="836711"/>
            <a:ext cx="8229600" cy="1605657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" b="1" dirty="0">
                <a:solidFill>
                  <a:srgbClr val="FF0000"/>
                </a:solidFill>
              </a:rPr>
              <a:t>Several steps we need to do:</a:t>
            </a:r>
          </a:p>
          <a:p>
            <a:r>
              <a:rPr lang="en" sz="2600" dirty="0"/>
              <a:t>1. Trimmed adapters in reads. </a:t>
            </a:r>
          </a:p>
          <a:p>
            <a:r>
              <a:rPr lang="en" sz="2600" dirty="0"/>
              <a:t>2. Removed low quality reads</a:t>
            </a:r>
            <a:r>
              <a:rPr lang="en-US" sz="2600" dirty="0"/>
              <a:t>.</a:t>
            </a:r>
            <a:endParaRPr lang="en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42368"/>
            <a:ext cx="9252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BBMAP tools:</a:t>
            </a:r>
          </a:p>
          <a:p>
            <a:pPr marL="342900" indent="-342900">
              <a:buAutoNum type="arabicParenBoth"/>
            </a:pPr>
            <a:r>
              <a:rPr lang="en-US" altLang="zh-CN" sz="2400" dirty="0"/>
              <a:t>For Adapters:</a:t>
            </a:r>
          </a:p>
          <a:p>
            <a:r>
              <a:rPr lang="en-US" altLang="zh-CN" sz="2400" dirty="0" err="1">
                <a:solidFill>
                  <a:srgbClr val="FF0000"/>
                </a:solidFill>
              </a:rPr>
              <a:t>bbduk.sh</a:t>
            </a:r>
            <a:r>
              <a:rPr lang="en-US" altLang="zh-CN" sz="2400" dirty="0"/>
              <a:t> –Xmx1g in=read1.fq in=read2.fq out1=clean1.fq out2=clean2.fq </a:t>
            </a:r>
            <a:r>
              <a:rPr lang="en-US" altLang="zh-CN" sz="2400" dirty="0">
                <a:solidFill>
                  <a:srgbClr val="C00000"/>
                </a:solidFill>
              </a:rPr>
              <a:t>ref=</a:t>
            </a:r>
            <a:r>
              <a:rPr lang="en-US" altLang="zh-CN" sz="2400" dirty="0" err="1">
                <a:solidFill>
                  <a:srgbClr val="C00000"/>
                </a:solidFill>
              </a:rPr>
              <a:t>adapters.fq</a:t>
            </a:r>
            <a:r>
              <a:rPr lang="en-US" altLang="zh-CN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 err="1"/>
              <a:t>ktrim</a:t>
            </a:r>
            <a:r>
              <a:rPr lang="en-US" altLang="zh-CN" sz="2400" dirty="0"/>
              <a:t>=r k=23 mink=11 </a:t>
            </a:r>
            <a:r>
              <a:rPr lang="en-US" altLang="zh-CN" sz="2400" dirty="0" err="1"/>
              <a:t>hdisk</a:t>
            </a:r>
            <a:r>
              <a:rPr lang="en-US" altLang="zh-CN" sz="2400" dirty="0"/>
              <a:t>=1 </a:t>
            </a:r>
            <a:r>
              <a:rPr lang="en-US" altLang="zh-CN" sz="2400" dirty="0" err="1"/>
              <a:t>tpe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tbo</a:t>
            </a:r>
            <a:endParaRPr lang="en-US" altLang="zh-CN" sz="2400" dirty="0"/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AutoNum type="arabicParenBoth" startAt="2"/>
            </a:pPr>
            <a:r>
              <a:rPr lang="en-US" altLang="zh-CN" sz="2400" dirty="0"/>
              <a:t>For low quality reads:</a:t>
            </a:r>
          </a:p>
          <a:p>
            <a:r>
              <a:rPr lang="en-US" altLang="zh-CN" sz="2400" dirty="0" err="1">
                <a:solidFill>
                  <a:srgbClr val="FF0000"/>
                </a:solidFill>
              </a:rPr>
              <a:t>bbduk.sh</a:t>
            </a:r>
            <a:r>
              <a:rPr lang="en-US" altLang="zh-CN" sz="2400" dirty="0"/>
              <a:t> –Xmx1g in=read1.fq in=read2.fq out1=clean1.fq out2=clean2.fq </a:t>
            </a:r>
            <a:r>
              <a:rPr lang="en-US" altLang="zh-CN" sz="2400" dirty="0" err="1"/>
              <a:t>qtrim</a:t>
            </a:r>
            <a:r>
              <a:rPr lang="en-US" altLang="zh-CN" sz="2400" dirty="0"/>
              <a:t>=r </a:t>
            </a:r>
            <a:r>
              <a:rPr lang="en-US" altLang="zh-CN" sz="2400" dirty="0" err="1">
                <a:solidFill>
                  <a:srgbClr val="C00000"/>
                </a:solidFill>
              </a:rPr>
              <a:t>trimq</a:t>
            </a:r>
            <a:r>
              <a:rPr lang="en-US" altLang="zh-CN" sz="2400" dirty="0">
                <a:solidFill>
                  <a:srgbClr val="C00000"/>
                </a:solidFill>
              </a:rPr>
              <a:t>=20</a:t>
            </a:r>
          </a:p>
        </p:txBody>
      </p:sp>
    </p:spTree>
    <p:extLst>
      <p:ext uri="{BB962C8B-B14F-4D97-AF65-F5344CB8AC3E}">
        <p14:creationId xmlns:p14="http://schemas.microsoft.com/office/powerpoint/2010/main" val="410947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16632"/>
            <a:ext cx="16916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Step 1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90F343A-3A0A-A943-BD62-C6F135BC197D}"/>
              </a:ext>
            </a:extLst>
          </p:cNvPr>
          <p:cNvSpPr/>
          <p:nvPr/>
        </p:nvSpPr>
        <p:spPr>
          <a:xfrm>
            <a:off x="467544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fastqc time0_rep1_R1.fastq</a:t>
            </a:r>
          </a:p>
          <a:p>
            <a:r>
              <a:rPr lang="zh-CN" altLang="en-US" dirty="0"/>
              <a:t>fastqc time0_rep1_R2.fastq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EA4020-5F83-D24E-B694-743A2A067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19" y="1691494"/>
            <a:ext cx="4401481" cy="22364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5C58AE-5EAC-0C47-95F4-410BAC6C2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150" y="4149080"/>
            <a:ext cx="4401481" cy="22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72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3212</TotalTime>
  <Words>1298</Words>
  <Application>Microsoft Macintosh PowerPoint</Application>
  <PresentationFormat>全屏显示(4:3)</PresentationFormat>
  <Paragraphs>310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-apple-system</vt:lpstr>
      <vt:lpstr>Segoe UI</vt:lpstr>
      <vt:lpstr>Arial</vt:lpstr>
      <vt:lpstr>Bodoni MT</vt:lpstr>
      <vt:lpstr>Calibri</vt:lpstr>
      <vt:lpstr>Courier New</vt:lpstr>
      <vt:lpstr>Franklin Gothic Book</vt:lpstr>
      <vt:lpstr>Franklin Gothic Medium</vt:lpstr>
      <vt:lpstr>Times New Roman</vt:lpstr>
      <vt:lpstr>Wingdings</vt:lpstr>
      <vt:lpstr>Wingdings 2</vt:lpstr>
      <vt:lpstr>暗香扑面</vt:lpstr>
      <vt:lpstr>RNA-seq analysis</vt:lpstr>
      <vt:lpstr>RNA sequencing pipeline</vt:lpstr>
      <vt:lpstr>Workflow</vt:lpstr>
      <vt:lpstr>FASTQ files</vt:lpstr>
      <vt:lpstr>PowerPoint 演示文稿</vt:lpstr>
      <vt:lpstr>FastQC</vt:lpstr>
      <vt:lpstr>Per base sequence quality</vt:lpstr>
      <vt:lpstr>Filtering “dirty” Raw Data</vt:lpstr>
      <vt:lpstr>PowerPoint 演示文稿</vt:lpstr>
      <vt:lpstr>Hisat2/FeatureCounts/DEseq  RNA-seq Pipeline</vt:lpstr>
      <vt:lpstr>Mapping genome</vt:lpstr>
      <vt:lpstr>Mapping genome</vt:lpstr>
      <vt:lpstr>The format of sam</vt:lpstr>
      <vt:lpstr>Convert sam to bam</vt:lpstr>
      <vt:lpstr>Gene reads counting</vt:lpstr>
      <vt:lpstr>Gene reads counting</vt:lpstr>
      <vt:lpstr>Gene reads counting</vt:lpstr>
      <vt:lpstr>Count-based methods (R packages)</vt:lpstr>
      <vt:lpstr>Gene expression</vt:lpstr>
      <vt:lpstr>Gene expression</vt:lpstr>
      <vt:lpstr>Function enrichment</vt:lpstr>
      <vt:lpstr>Function enrichment</vt:lpstr>
      <vt:lpstr>Gene ontology</vt:lpstr>
      <vt:lpstr>Galaxy platform</vt:lpstr>
      <vt:lpstr>References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RNA-seq analysis</dc:title>
  <dc:creator>Administrator</dc:creator>
  <cp:lastModifiedBy>Yafei</cp:lastModifiedBy>
  <cp:revision>120</cp:revision>
  <dcterms:created xsi:type="dcterms:W3CDTF">2017-12-03T05:20:41Z</dcterms:created>
  <dcterms:modified xsi:type="dcterms:W3CDTF">2020-06-15T08:34:12Z</dcterms:modified>
</cp:coreProperties>
</file>