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7" r:id="rId4"/>
    <p:sldMasterId id="2147483711" r:id="rId5"/>
    <p:sldMasterId id="2147483725" r:id="rId6"/>
  </p:sldMasterIdLst>
  <p:notesMasterIdLst>
    <p:notesMasterId r:id="rId13"/>
  </p:notesMasterIdLst>
  <p:sldIdLst>
    <p:sldId id="257" r:id="rId7"/>
    <p:sldId id="417" r:id="rId8"/>
    <p:sldId id="418" r:id="rId9"/>
    <p:sldId id="419" r:id="rId10"/>
    <p:sldId id="420" r:id="rId11"/>
    <p:sldId id="421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/>
    <p:restoredTop sz="95179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D7FE-F07E-ED44-BA50-1B7E152F1C42}" type="datetimeFigureOut">
              <a:rPr lang="en-CN" smtClean="0"/>
              <a:t>2020/3/16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430A-DB0E-DB49-9946-EF7108AB213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9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ivm.sjtu.edu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6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1722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569200" cy="61722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9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</p:spTree>
    <p:extLst>
      <p:ext uri="{BB962C8B-B14F-4D97-AF65-F5344CB8AC3E}">
        <p14:creationId xmlns:p14="http://schemas.microsoft.com/office/powerpoint/2010/main" val="342797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7139-8D92-644E-9D35-F65D3423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27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40429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72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43142DC-259C-449F-A0E5-83CAFCDC02E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AEF1B1B0-8235-4E87-8EED-A349D254B0A9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8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rtlCol="0"/>
          <a:lstStyle/>
          <a:p>
            <a:fld id="{8413332C-7F96-4FAF-A730-CF1A4E366495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0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64FB258-11F2-47CA-BAC3-FCDBA89F77E1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1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09879B6-DD23-488C-9958-FEA141780677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33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3982FEFF-06D8-4FB3-882B-F13467A575D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56465C1-6401-4AF4-890B-6EAC8B1887C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F6517BD4-DC55-434D-8690-86858055B633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5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66FBB38-EA07-492F-AFBA-859DC3A46D3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9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692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0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95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85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79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4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22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98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971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09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5692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84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</p:spTree>
    <p:extLst>
      <p:ext uri="{BB962C8B-B14F-4D97-AF65-F5344CB8AC3E}">
        <p14:creationId xmlns:p14="http://schemas.microsoft.com/office/powerpoint/2010/main" val="175895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7139-8D92-644E-9D35-F65D3423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27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30425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03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43142DC-259C-449F-A0E5-83CAFCDC02E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AEF1B1B0-8235-4E87-8EED-A349D254B0A9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665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rtlCol="0"/>
          <a:lstStyle/>
          <a:p>
            <a:fld id="{8413332C-7F96-4FAF-A730-CF1A4E366495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70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64FB258-11F2-47CA-BAC3-FCDBA89F77E1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5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09879B6-DD23-488C-9958-FEA141780677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67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3982FEFF-06D8-4FB3-882B-F13467A575D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56465C1-6401-4AF4-890B-6EAC8B1887C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90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F6517BD4-DC55-434D-8690-86858055B633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89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66FBB38-EA07-492F-AFBA-859DC3A46D3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44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408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</p:spTree>
    <p:extLst>
      <p:ext uri="{BB962C8B-B14F-4D97-AF65-F5344CB8AC3E}">
        <p14:creationId xmlns:p14="http://schemas.microsoft.com/office/powerpoint/2010/main" val="1983761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7139-8D92-644E-9D35-F65D3423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527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0445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8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2115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43142DC-259C-449F-A0E5-83CAFCDC02E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9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AEF1B1B0-8235-4E87-8EED-A349D254B0A9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8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rtlCol="0"/>
          <a:lstStyle/>
          <a:p>
            <a:fld id="{8413332C-7F96-4FAF-A730-CF1A4E366495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80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64FB258-11F2-47CA-BAC3-FCDBA89F77E1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67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009879B6-DD23-488C-9958-FEA141780677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41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3982FEFF-06D8-4FB3-882B-F13467A575D8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01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  <a:prstGeom prst="rect">
            <a:avLst/>
          </a:prstGeo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156465C1-6401-4AF4-890B-6EAC8B1887C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7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F6517BD4-DC55-434D-8690-86858055B633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50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fld id="{266FBB38-EA07-492F-AFBA-859DC3A46D34}" type="datetime1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5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57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419815"/>
            <a:ext cx="10363200" cy="118063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AA623BBF-B91C-C34F-B822-9B9AA189568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arlett" pitchFamily="2" charset="2"/>
              <a:buBlip>
                <a:blip r:embed="rId2"/>
              </a:buBlip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Arial" charset="0"/>
              <a:buChar char="♦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Hongkai Xiong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zh-CN" altLang="en-US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熊红凯</a:t>
            </a:r>
            <a:endParaRPr lang="en-US" altLang="zh-CN" kern="0" dirty="0">
              <a:solidFill>
                <a:srgbClr val="000066"/>
              </a:solidFill>
              <a:latin typeface="Arial" charset="0"/>
              <a:ea typeface="黑体" pitchFamily="49" charset="-12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  <a:hlinkClick r:id="rId3"/>
              </a:rPr>
              <a:t>http://min.sjtu.edu.cn</a:t>
            </a:r>
            <a:endParaRPr lang="en-US" altLang="zh-CN" kern="0" dirty="0">
              <a:solidFill>
                <a:srgbClr val="000066"/>
              </a:solidFill>
              <a:latin typeface="Arial" charset="0"/>
              <a:ea typeface="黑体" pitchFamily="49" charset="-12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zh-CN" kern="0" dirty="0">
              <a:solidFill>
                <a:srgbClr val="000066"/>
              </a:solidFill>
              <a:latin typeface="Arial" charset="0"/>
              <a:ea typeface="黑体" pitchFamily="49" charset="-12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Department of Electronic Engineering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Shanghai Jiao Tong University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zh-CN" kern="0" dirty="0">
              <a:solidFill>
                <a:srgbClr val="000066"/>
              </a:solidFill>
              <a:latin typeface="Arial" charset="0"/>
              <a:ea typeface="黑体" pitchFamily="49" charset="-122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zh-CN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14 February. 2020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27C2348-21B8-254F-81B4-783951A56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789364"/>
            <a:ext cx="13414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23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89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2193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87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53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946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78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7960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3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119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82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5692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2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09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wm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6"/>
            <a:ext cx="12192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835797"/>
            <a:ext cx="350371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64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85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FEE8C-D0C9-774D-8BF5-8FD10B9966D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8947"/>
          <a:stretch/>
        </p:blipFill>
        <p:spPr>
          <a:xfrm>
            <a:off x="41211" y="365526"/>
            <a:ext cx="4182582" cy="615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A6D13-D4A7-554F-AD03-EB75B46DAE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4230" r="10925" b="20073"/>
          <a:stretch/>
        </p:blipFill>
        <p:spPr>
          <a:xfrm>
            <a:off x="8400256" y="310662"/>
            <a:ext cx="3734881" cy="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6"/>
            <a:ext cx="12192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835797"/>
            <a:ext cx="350371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64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75596-B377-4143-906F-31F9D59786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0125" y="911649"/>
            <a:ext cx="3790950" cy="61238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D452F4C-E196-3D4A-A87F-5F4B85166B4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4230" r="10925" b="20073"/>
          <a:stretch/>
        </p:blipFill>
        <p:spPr>
          <a:xfrm>
            <a:off x="5087888" y="818532"/>
            <a:ext cx="3687887" cy="7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18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FEE8C-D0C9-774D-8BF5-8FD10B9966D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947"/>
          <a:stretch/>
        </p:blipFill>
        <p:spPr>
          <a:xfrm>
            <a:off x="41211" y="365526"/>
            <a:ext cx="4182582" cy="615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A6D13-D4A7-554F-AD03-EB75B46DAE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4230" r="10925" b="20073"/>
          <a:stretch/>
        </p:blipFill>
        <p:spPr>
          <a:xfrm>
            <a:off x="8400256" y="310662"/>
            <a:ext cx="3734881" cy="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FEE8C-D0C9-774D-8BF5-8FD10B9966D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947"/>
          <a:stretch/>
        </p:blipFill>
        <p:spPr>
          <a:xfrm>
            <a:off x="41211" y="365526"/>
            <a:ext cx="4182582" cy="615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A6D13-D4A7-554F-AD03-EB75B46DAE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4230" r="10925" b="20073"/>
          <a:stretch/>
        </p:blipFill>
        <p:spPr>
          <a:xfrm>
            <a:off x="8400256" y="310662"/>
            <a:ext cx="3734881" cy="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6"/>
            <a:ext cx="12192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835797"/>
            <a:ext cx="350371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75596-B377-4143-906F-31F9D59786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125" y="911649"/>
            <a:ext cx="3790950" cy="61238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D452F4C-E196-3D4A-A87F-5F4B85166B4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4230" r="10925" b="20073"/>
          <a:stretch/>
        </p:blipFill>
        <p:spPr>
          <a:xfrm>
            <a:off x="5087888" y="818532"/>
            <a:ext cx="3687887" cy="798621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E78A5FFD-60DE-5C47-B35B-09F440934F81}"/>
              </a:ext>
            </a:extLst>
          </p:cNvPr>
          <p:cNvSpPr txBox="1">
            <a:spLocks/>
          </p:cNvSpPr>
          <p:nvPr/>
        </p:nvSpPr>
        <p:spPr bwMode="auto">
          <a:xfrm>
            <a:off x="1524000" y="2420888"/>
            <a:ext cx="910850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9pPr>
          </a:lstStyle>
          <a:p>
            <a:pPr algn="ctr"/>
            <a:endParaRPr lang="zh-CN" altLang="en-US" sz="3200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EF9E6-B45A-2346-9A6A-6CE0EF81A1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71665" cy="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18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4C2D-727F-C642-B8C8-E5006901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Topical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0ECD-D8D0-8A48-9632-F18830B8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7" y="2006537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CN" sz="3200" dirty="0"/>
          </a:p>
          <a:p>
            <a:r>
              <a:rPr lang="en-CN" sz="3200" dirty="0"/>
              <a:t>FFT</a:t>
            </a:r>
          </a:p>
          <a:p>
            <a:endParaRPr lang="en-CN" sz="3200" dirty="0"/>
          </a:p>
          <a:p>
            <a:endParaRPr lang="en-CN" sz="3200" dirty="0"/>
          </a:p>
          <a:p>
            <a:endParaRPr lang="en-CN" sz="3200" dirty="0"/>
          </a:p>
          <a:p>
            <a:r>
              <a:rPr lang="en-CN" sz="3200" dirty="0"/>
              <a:t>Reconstruction with magnitude or phase</a:t>
            </a:r>
          </a:p>
          <a:p>
            <a:r>
              <a:rPr lang="en-CN" sz="3200" dirty="0"/>
              <a:t>Practical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85179-BE11-1F4C-9A67-63C3169A828A}"/>
              </a:ext>
            </a:extLst>
          </p:cNvPr>
          <p:cNvSpPr txBox="1"/>
          <p:nvPr/>
        </p:nvSpPr>
        <p:spPr>
          <a:xfrm>
            <a:off x="1371600" y="3170750"/>
            <a:ext cx="4297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CN" sz="2400" dirty="0">
                <a:latin typeface="+mn-lt"/>
              </a:rPr>
              <a:t>The principles of FFT</a:t>
            </a:r>
          </a:p>
          <a:p>
            <a:pPr marL="342900" indent="-342900"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endParaRPr lang="en-CN" sz="2400" dirty="0">
              <a:latin typeface="+mn-lt"/>
            </a:endParaRPr>
          </a:p>
          <a:p>
            <a:pPr marL="342900" indent="-342900"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CN" sz="2400" dirty="0">
                <a:latin typeface="+mn-lt"/>
              </a:rPr>
              <a:t>The implementation of FFT</a:t>
            </a:r>
          </a:p>
        </p:txBody>
      </p:sp>
    </p:spTree>
    <p:extLst>
      <p:ext uri="{BB962C8B-B14F-4D97-AF65-F5344CB8AC3E}">
        <p14:creationId xmlns:p14="http://schemas.microsoft.com/office/powerpoint/2010/main" val="40393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4C2D-727F-C642-B8C8-E5006901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FFT</a:t>
            </a:r>
            <a:endParaRPr lang="en-C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665F-C6B1-C94C-A751-8AD1CBB5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DFT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F3BD5C-E9EE-EB4E-B63B-C52C82EDE818}"/>
                  </a:ext>
                </a:extLst>
              </p:cNvPr>
              <p:cNvSpPr txBox="1"/>
              <p:nvPr/>
            </p:nvSpPr>
            <p:spPr>
              <a:xfrm>
                <a:off x="4115685" y="2831933"/>
                <a:ext cx="3960629" cy="865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CN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F3BD5C-E9EE-EB4E-B63B-C52C82ED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85" y="2831933"/>
                <a:ext cx="3960629" cy="865750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29E4-1771-EC40-913B-75FAF11DAE69}"/>
                  </a:ext>
                </a:extLst>
              </p:cNvPr>
              <p:cNvSpPr txBox="1"/>
              <p:nvPr/>
            </p:nvSpPr>
            <p:spPr>
              <a:xfrm>
                <a:off x="1265274" y="4150370"/>
                <a:ext cx="4254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w</a:t>
                </a:r>
                <a:r>
                  <a:rPr lang="en-CN" sz="2800" dirty="0">
                    <a:latin typeface="+mn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+mn-lt"/>
                      </a:rPr>
                      <m:t>𝑘</m:t>
                    </m:r>
                    <m:r>
                      <a:rPr lang="en-US" sz="2800" b="0" i="1" smtClean="0">
                        <a:latin typeface="+mn-lt"/>
                      </a:rPr>
                      <m:t>,</m:t>
                    </m:r>
                    <m:r>
                      <a:rPr lang="en-US" sz="2800" b="0" i="1" smtClean="0">
                        <a:latin typeface="+mn-lt"/>
                      </a:rPr>
                      <m:t>𝑛</m:t>
                    </m:r>
                    <m:r>
                      <a:rPr lang="en-US" sz="2800" b="0" i="1" smtClean="0">
                        <a:latin typeface="+mn-lt"/>
                      </a:rPr>
                      <m:t>∈{0, 1,2,⋯,</m:t>
                    </m:r>
                    <m:r>
                      <a:rPr lang="en-US" sz="2800" b="0" i="1" smtClean="0">
                        <a:latin typeface="+mn-lt"/>
                      </a:rPr>
                      <m:t>𝑁</m:t>
                    </m:r>
                    <m:r>
                      <a:rPr lang="en-US" sz="2800" b="0" i="1" smtClean="0">
                        <a:latin typeface="+mn-lt"/>
                      </a:rPr>
                      <m:t>}</m:t>
                    </m:r>
                  </m:oMath>
                </a14:m>
                <a:endParaRPr lang="en-CN" sz="28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29E4-1771-EC40-913B-75FAF11D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4" y="4150370"/>
                <a:ext cx="4254626" cy="523220"/>
              </a:xfrm>
              <a:prstGeom prst="rect">
                <a:avLst/>
              </a:prstGeom>
              <a:blipFill>
                <a:blip r:embed="rId3"/>
                <a:stretch>
                  <a:fillRect l="-2976" t="-11905" r="-595" b="-285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5B01E1-A593-D949-8F87-EA61C6E64E88}"/>
                  </a:ext>
                </a:extLst>
              </p:cNvPr>
              <p:cNvSpPr txBox="1"/>
              <p:nvPr/>
            </p:nvSpPr>
            <p:spPr>
              <a:xfrm>
                <a:off x="1265274" y="5362453"/>
                <a:ext cx="40552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800" dirty="0">
                    <a:latin typeface="+mn-lt"/>
                  </a:rPr>
                  <a:t>The</a:t>
                </a:r>
                <a:r>
                  <a:rPr lang="zh-CN" altLang="en-US" sz="2800" dirty="0">
                    <a:latin typeface="+mn-lt"/>
                  </a:rPr>
                  <a:t> </a:t>
                </a:r>
                <a:r>
                  <a:rPr lang="en-US" altLang="zh-CN" sz="2800" dirty="0">
                    <a:latin typeface="+mn-lt"/>
                  </a:rPr>
                  <a:t>complexity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800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5B01E1-A593-D949-8F87-EA61C6E6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4" y="5362453"/>
                <a:ext cx="4055277" cy="523220"/>
              </a:xfrm>
              <a:prstGeom prst="rect">
                <a:avLst/>
              </a:prstGeom>
              <a:blipFill>
                <a:blip r:embed="rId4"/>
                <a:stretch>
                  <a:fillRect l="-3125" t="-9524" r="-625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6C2F-8DB6-9547-82F4-220F07B0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FFT</a:t>
            </a:r>
            <a:endParaRPr lang="en-CN" dirty="0"/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07DEC906-66FD-634E-8BE6-B462709E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3" y="2828234"/>
            <a:ext cx="2133600" cy="2057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131384A-D7FD-E748-A7D7-97B131FD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73" y="27520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CC869A33-C8FC-114B-839D-237388CD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373" y="37426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BA31F3D6-2B93-324D-9715-6125E1CB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73" y="37426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1C8A9B8A-0F9F-D047-83EB-C2BAE3B1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73" y="48094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1024A599-0B2C-A44E-8550-11F3CBC5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573" y="45046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9E1A3DA-ADEF-D248-829B-F27BB5CE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573" y="45046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14AEDA56-2F17-B140-BEB6-6D319DD2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573" y="30568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6EE20B76-2013-C14D-8ADC-09F169FF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573" y="305683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N" sz="2400">
              <a:latin typeface="+mn-lt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E0CE6E1-1DCF-A84D-B7DE-DDDA01FD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773" y="366643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7DB5E994-53D7-8F46-A047-B5217669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773" y="4577659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 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BF348F5B-C145-5141-A924-489C4F3B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3" y="5038034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en-US" altLang="en-CN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D9D386BC-80FB-8C40-BB56-1DF1C013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73" y="3663259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endParaRPr lang="en-US" altLang="en-CN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ECF1D066-0902-4247-8B5C-25059638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73" y="4577659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endParaRPr lang="en-US" altLang="en-CN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5766D612-1D83-DC47-AF39-66C9D286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3" y="2290369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</a:t>
            </a:r>
            <a:endParaRPr lang="en-US" altLang="en-CN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061F326C-A4C3-1B41-8649-74980CD1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773" y="2828234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7</a:t>
            </a:r>
            <a:endParaRPr lang="en-US" altLang="en-CN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3A61F5C1-AD83-8D4B-B7DD-E9A40281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3" y="2828234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endParaRPr lang="en-US" altLang="en-CN" sz="2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1CFE65B0-612F-8C43-9DEF-4A8FDA9F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541" y="3059066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k+N/2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4E0B4520-F2C9-3344-856D-A2BA3B2A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41" y="3513091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N/2</a:t>
            </a:r>
            <a:r>
              <a:rPr lang="en-US" altLang="en-CN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k+N/2 </a:t>
            </a:r>
            <a:r>
              <a:rPr lang="en-US" altLang="en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</a:t>
            </a:r>
            <a:r>
              <a:rPr lang="en-US" altLang="en-CN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C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N/2</a:t>
            </a:r>
            <a:r>
              <a:rPr lang="en-US" altLang="en-CN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0A06FC49-E4CD-D643-A44C-5A6F7D94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141" y="3970291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k+4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5846A629-65A1-3A49-A0D4-3E4F0E956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141" y="4427491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k+8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CN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en-US" altLang="en-CN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8</a:t>
            </a:r>
            <a:r>
              <a:rPr lang="en-US" altLang="en-CN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</a:p>
        </p:txBody>
      </p:sp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7D4D7C70-8D5C-8444-93E2-97A1F8DC4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09767"/>
              </p:ext>
            </p:extLst>
          </p:nvPr>
        </p:nvGraphicFramePr>
        <p:xfrm>
          <a:off x="7353650" y="3059164"/>
          <a:ext cx="4311577" cy="48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62611000" imgH="7023100" progId="Equation.3">
                  <p:embed/>
                </p:oleObj>
              </mc:Choice>
              <mc:Fallback>
                <p:oleObj name="Equation" r:id="rId3" imgW="62611000" imgH="7023100" progId="Equation.3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7D4D7C70-8D5C-8444-93E2-97A1F8DC4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650" y="3059164"/>
                        <a:ext cx="4311577" cy="48115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>
            <a:extLst>
              <a:ext uri="{FF2B5EF4-FFF2-40B4-BE49-F238E27FC236}">
                <a16:creationId xmlns:a16="http://schemas.microsoft.com/office/drawing/2014/main" id="{F6DEB284-833C-BE40-9142-3222B5225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09822"/>
              </p:ext>
            </p:extLst>
          </p:nvPr>
        </p:nvGraphicFramePr>
        <p:xfrm>
          <a:off x="7398029" y="4657034"/>
          <a:ext cx="3724553" cy="78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47104300" imgH="9944100" progId="Equation.3">
                  <p:embed/>
                </p:oleObj>
              </mc:Choice>
              <mc:Fallback>
                <p:oleObj name="Equation" r:id="rId5" imgW="47104300" imgH="9944100" progId="Equation.3">
                  <p:embed/>
                  <p:pic>
                    <p:nvPicPr>
                      <p:cNvPr id="26" name="Object 21">
                        <a:extLst>
                          <a:ext uri="{FF2B5EF4-FFF2-40B4-BE49-F238E27FC236}">
                            <a16:creationId xmlns:a16="http://schemas.microsoft.com/office/drawing/2014/main" id="{F6DEB284-833C-BE40-9142-3222B5225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029" y="4657034"/>
                        <a:ext cx="3724553" cy="783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EA3C977-2CA3-3549-A76C-7BD893F72282}"/>
              </a:ext>
            </a:extLst>
          </p:cNvPr>
          <p:cNvSpPr txBox="1"/>
          <p:nvPr/>
        </p:nvSpPr>
        <p:spPr>
          <a:xfrm>
            <a:off x="7158520" y="2418061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+mn-lt"/>
              </a:rPr>
              <a:t>Symmetry: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C6593-C54D-A641-985E-58D9B9816F08}"/>
              </a:ext>
            </a:extLst>
          </p:cNvPr>
          <p:cNvSpPr txBox="1"/>
          <p:nvPr/>
        </p:nvSpPr>
        <p:spPr>
          <a:xfrm>
            <a:off x="7158520" y="4121462"/>
            <a:ext cx="1504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latin typeface="+mn-lt"/>
              </a:rPr>
              <a:t>Periodicity:</a:t>
            </a:r>
          </a:p>
        </p:txBody>
      </p:sp>
    </p:spTree>
    <p:extLst>
      <p:ext uri="{BB962C8B-B14F-4D97-AF65-F5344CB8AC3E}">
        <p14:creationId xmlns:p14="http://schemas.microsoft.com/office/powerpoint/2010/main" val="313561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96BE-2488-AC4D-9718-072A5454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FFT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F504-6C74-614F-99AA-B6296931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0641"/>
            <a:ext cx="10972800" cy="4325112"/>
          </a:xfrm>
        </p:spPr>
        <p:txBody>
          <a:bodyPr/>
          <a:lstStyle/>
          <a:p>
            <a:r>
              <a:rPr lang="en-CN" dirty="0"/>
              <a:t>The DFT can be rewritten as:</a:t>
            </a:r>
          </a:p>
          <a:p>
            <a:endParaRPr lang="en-CN" dirty="0"/>
          </a:p>
          <a:p>
            <a:endParaRPr lang="en-CN" dirty="0"/>
          </a:p>
          <a:p>
            <a:r>
              <a:rPr lang="en-CN" dirty="0"/>
              <a:t>Since:</a:t>
            </a:r>
          </a:p>
          <a:p>
            <a:endParaRPr lang="en-CN" dirty="0"/>
          </a:p>
          <a:p>
            <a:pPr marL="109728" indent="0">
              <a:buNone/>
            </a:pPr>
            <a:endParaRPr lang="en-CN" dirty="0"/>
          </a:p>
          <a:p>
            <a:r>
              <a:rPr lang="en-CN" dirty="0"/>
              <a:t>Then:</a:t>
            </a:r>
          </a:p>
          <a:p>
            <a:pPr marL="109728" indent="0">
              <a:buNone/>
            </a:pPr>
            <a:endParaRPr lang="en-CN" dirty="0"/>
          </a:p>
          <a:p>
            <a:endParaRPr lang="en-CN" dirty="0"/>
          </a:p>
        </p:txBody>
      </p:sp>
      <p:graphicFrame>
        <p:nvGraphicFramePr>
          <p:cNvPr id="9" name="Object 1030">
            <a:extLst>
              <a:ext uri="{FF2B5EF4-FFF2-40B4-BE49-F238E27FC236}">
                <a16:creationId xmlns:a16="http://schemas.microsoft.com/office/drawing/2014/main" id="{DDC88128-E655-F74F-B59F-F7CF14C1C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80951"/>
              </p:ext>
            </p:extLst>
          </p:nvPr>
        </p:nvGraphicFramePr>
        <p:xfrm>
          <a:off x="3361083" y="2536623"/>
          <a:ext cx="44275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50901600" imgH="11112500" progId="Equation.3">
                  <p:embed/>
                </p:oleObj>
              </mc:Choice>
              <mc:Fallback>
                <p:oleObj name="Equation" r:id="rId3" imgW="50901600" imgH="11112500" progId="Equation.3">
                  <p:embed/>
                  <p:pic>
                    <p:nvPicPr>
                      <p:cNvPr id="9" name="Object 1030">
                        <a:extLst>
                          <a:ext uri="{FF2B5EF4-FFF2-40B4-BE49-F238E27FC236}">
                            <a16:creationId xmlns:a16="http://schemas.microsoft.com/office/drawing/2014/main" id="{DDC88128-E655-F74F-B59F-F7CF14C1C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083" y="2536623"/>
                        <a:ext cx="4427538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39">
            <a:extLst>
              <a:ext uri="{FF2B5EF4-FFF2-40B4-BE49-F238E27FC236}">
                <a16:creationId xmlns:a16="http://schemas.microsoft.com/office/drawing/2014/main" id="{04E1D50A-49A5-FD4A-B158-A22104265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79487"/>
              </p:ext>
            </p:extLst>
          </p:nvPr>
        </p:nvGraphicFramePr>
        <p:xfrm>
          <a:off x="1999008" y="3758316"/>
          <a:ext cx="27241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1305500" imgH="14922500" progId="Equation.3">
                  <p:embed/>
                </p:oleObj>
              </mc:Choice>
              <mc:Fallback>
                <p:oleObj name="Equation" r:id="rId5" imgW="31305500" imgH="14922500" progId="Equation.3">
                  <p:embed/>
                  <p:pic>
                    <p:nvPicPr>
                      <p:cNvPr id="14" name="Object 1039">
                        <a:extLst>
                          <a:ext uri="{FF2B5EF4-FFF2-40B4-BE49-F238E27FC236}">
                            <a16:creationId xmlns:a16="http://schemas.microsoft.com/office/drawing/2014/main" id="{04E1D50A-49A5-FD4A-B158-A22104265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008" y="3758316"/>
                        <a:ext cx="272415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42">
            <a:extLst>
              <a:ext uri="{FF2B5EF4-FFF2-40B4-BE49-F238E27FC236}">
                <a16:creationId xmlns:a16="http://schemas.microsoft.com/office/drawing/2014/main" id="{BC675B29-D069-5B4A-9DC1-544230027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40127"/>
              </p:ext>
            </p:extLst>
          </p:nvPr>
        </p:nvGraphicFramePr>
        <p:xfrm>
          <a:off x="6250887" y="4068906"/>
          <a:ext cx="20383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23406100" imgH="7315200" progId="Equation.3">
                  <p:embed/>
                </p:oleObj>
              </mc:Choice>
              <mc:Fallback>
                <p:oleObj name="Equation" r:id="rId7" imgW="23406100" imgH="7315200" progId="Equation.3">
                  <p:embed/>
                  <p:pic>
                    <p:nvPicPr>
                      <p:cNvPr id="15" name="Object 1042">
                        <a:extLst>
                          <a:ext uri="{FF2B5EF4-FFF2-40B4-BE49-F238E27FC236}">
                            <a16:creationId xmlns:a16="http://schemas.microsoft.com/office/drawing/2014/main" id="{BC675B29-D069-5B4A-9DC1-544230027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887" y="4068906"/>
                        <a:ext cx="20383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52">
            <a:extLst>
              <a:ext uri="{FF2B5EF4-FFF2-40B4-BE49-F238E27FC236}">
                <a16:creationId xmlns:a16="http://schemas.microsoft.com/office/drawing/2014/main" id="{82985FDE-8557-6245-82E2-FD92819AB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50260"/>
              </p:ext>
            </p:extLst>
          </p:nvPr>
        </p:nvGraphicFramePr>
        <p:xfrm>
          <a:off x="2365513" y="5159900"/>
          <a:ext cx="442753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50901600" imgH="17259300" progId="Equation.3">
                  <p:embed/>
                </p:oleObj>
              </mc:Choice>
              <mc:Fallback>
                <p:oleObj name="Equation" r:id="rId9" imgW="50901600" imgH="17259300" progId="Equation.3">
                  <p:embed/>
                  <p:pic>
                    <p:nvPicPr>
                      <p:cNvPr id="16" name="Object 1052">
                        <a:extLst>
                          <a:ext uri="{FF2B5EF4-FFF2-40B4-BE49-F238E27FC236}">
                            <a16:creationId xmlns:a16="http://schemas.microsoft.com/office/drawing/2014/main" id="{82985FDE-8557-6245-82E2-FD92819ABD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513" y="5159900"/>
                        <a:ext cx="442753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9509DC6-9C3D-004D-9DB4-E6EEC3A09B97}"/>
              </a:ext>
            </a:extLst>
          </p:cNvPr>
          <p:cNvSpPr txBox="1"/>
          <p:nvPr/>
        </p:nvSpPr>
        <p:spPr>
          <a:xfrm>
            <a:off x="10721009" y="27875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8199DA-783B-CC4E-8155-787672C19463}"/>
              </a:ext>
            </a:extLst>
          </p:cNvPr>
          <p:cNvSpPr txBox="1"/>
          <p:nvPr/>
        </p:nvSpPr>
        <p:spPr>
          <a:xfrm>
            <a:off x="10721008" y="567916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396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96BE-2488-AC4D-9718-072A5454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FFT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EF504-6C74-614F-99AA-B62969317E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0641"/>
                <a:ext cx="10972800" cy="4325112"/>
              </a:xfrm>
            </p:spPr>
            <p:txBody>
              <a:bodyPr/>
              <a:lstStyle/>
              <a:p>
                <a:r>
                  <a:rPr lang="en-CN" dirty="0"/>
                  <a:t>Combine the property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CN" dirty="0"/>
                  <a:t>,we have:</a:t>
                </a:r>
              </a:p>
              <a:p>
                <a:endParaRPr lang="en-CN" dirty="0"/>
              </a:p>
              <a:p>
                <a:endParaRPr lang="en-CN" dirty="0"/>
              </a:p>
              <a:p>
                <a:pPr marL="109728" indent="0">
                  <a:buNone/>
                </a:pPr>
                <a:endParaRPr lang="en-CN" dirty="0"/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EF504-6C74-614F-99AA-B62969317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0641"/>
                <a:ext cx="10972800" cy="4325112"/>
              </a:xfrm>
              <a:blipFill>
                <a:blip r:embed="rId3"/>
                <a:stretch>
                  <a:fillRect l="-116" t="-5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9509DC6-9C3D-004D-9DB4-E6EEC3A09B97}"/>
              </a:ext>
            </a:extLst>
          </p:cNvPr>
          <p:cNvSpPr txBox="1"/>
          <p:nvPr/>
        </p:nvSpPr>
        <p:spPr>
          <a:xfrm>
            <a:off x="10694504" y="328307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graphicFrame>
        <p:nvGraphicFramePr>
          <p:cNvPr id="13" name="Object 1028">
            <a:extLst>
              <a:ext uri="{FF2B5EF4-FFF2-40B4-BE49-F238E27FC236}">
                <a16:creationId xmlns:a16="http://schemas.microsoft.com/office/drawing/2014/main" id="{793E4779-1097-8D48-891B-6F353C522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58723"/>
              </p:ext>
            </p:extLst>
          </p:nvPr>
        </p:nvGraphicFramePr>
        <p:xfrm>
          <a:off x="2937772" y="2814609"/>
          <a:ext cx="452913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52082700" imgH="16090900" progId="Equation.3">
                  <p:embed/>
                </p:oleObj>
              </mc:Choice>
              <mc:Fallback>
                <p:oleObj name="Equation" r:id="rId4" imgW="52082700" imgH="16090900" progId="Equation.3">
                  <p:embed/>
                  <p:pic>
                    <p:nvPicPr>
                      <p:cNvPr id="13" name="Object 1028">
                        <a:extLst>
                          <a:ext uri="{FF2B5EF4-FFF2-40B4-BE49-F238E27FC236}">
                            <a16:creationId xmlns:a16="http://schemas.microsoft.com/office/drawing/2014/main" id="{793E4779-1097-8D48-891B-6F353C5223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772" y="2814609"/>
                        <a:ext cx="4529138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4521C7A-49F3-6140-8834-682FE934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66" y="4648201"/>
            <a:ext cx="48323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3CB935-169F-354A-A14E-69A7F7331C1C}"/>
              </a:ext>
            </a:extLst>
          </p:cNvPr>
          <p:cNvSpPr txBox="1"/>
          <p:nvPr/>
        </p:nvSpPr>
        <p:spPr>
          <a:xfrm>
            <a:off x="10694504" y="52533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34595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8A6A-B689-8640-8AEE-3F431BA3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FFT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35AC7-C50C-ED43-B34C-20B0CE25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24" y="1955378"/>
            <a:ext cx="7672152" cy="47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59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交叉课程模板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交叉课程模板" id="{E78020D6-62AD-F543-984C-024D1A5CF81D}" vid="{DA4F0CC4-249A-6441-A9A0-E54054FB7452}"/>
    </a:ext>
  </a:extLst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jtumuban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课程首页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课程首页" id="{7048CF5B-92F2-CA42-8388-B5EB00C0E6CE}" vid="{3A201B0F-FF6D-E944-B51A-AB14AF5FFC04}"/>
    </a:ext>
  </a:extLst>
</a:theme>
</file>

<file path=ppt/theme/theme6.xml><?xml version="1.0" encoding="utf-8"?>
<a:theme xmlns:a="http://schemas.openxmlformats.org/drawingml/2006/main" name="5_sjtumuban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交叉课程模板</Template>
  <TotalTime>3136</TotalTime>
  <Words>142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微软雅黑</vt:lpstr>
      <vt:lpstr>Arial</vt:lpstr>
      <vt:lpstr>Calibri</vt:lpstr>
      <vt:lpstr>Cambria Math</vt:lpstr>
      <vt:lpstr>Georgia</vt:lpstr>
      <vt:lpstr>Marlett</vt:lpstr>
      <vt:lpstr>Times New Roman</vt:lpstr>
      <vt:lpstr>Trebuchet MS</vt:lpstr>
      <vt:lpstr>Wingdings 2</vt:lpstr>
      <vt:lpstr>交叉课程模板</vt:lpstr>
      <vt:lpstr>Urban</vt:lpstr>
      <vt:lpstr>3_sjtumuban</vt:lpstr>
      <vt:lpstr>1_Urban</vt:lpstr>
      <vt:lpstr>课程首页</vt:lpstr>
      <vt:lpstr>5_sjtumuban</vt:lpstr>
      <vt:lpstr>Microsoft Equation 3.0</vt:lpstr>
      <vt:lpstr>Topical today</vt:lpstr>
      <vt:lpstr>The principles of FFT</vt:lpstr>
      <vt:lpstr>The principles of FFT</vt:lpstr>
      <vt:lpstr>The principles of FFT</vt:lpstr>
      <vt:lpstr>The principles of FFT</vt:lpstr>
      <vt:lpstr>The principles of FFT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李锦</dc:creator>
  <cp:lastModifiedBy>李锦</cp:lastModifiedBy>
  <cp:revision>39</cp:revision>
  <dcterms:created xsi:type="dcterms:W3CDTF">2020-03-10T08:19:04Z</dcterms:created>
  <dcterms:modified xsi:type="dcterms:W3CDTF">2020-03-16T09:20:21Z</dcterms:modified>
</cp:coreProperties>
</file>